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96" r:id="rId1"/>
  </p:sldMasterIdLst>
  <p:notesMasterIdLst>
    <p:notesMasterId r:id="rId23"/>
  </p:notesMasterIdLst>
  <p:sldIdLst>
    <p:sldId id="256" r:id="rId2"/>
    <p:sldId id="291" r:id="rId3"/>
    <p:sldId id="257" r:id="rId4"/>
    <p:sldId id="279" r:id="rId5"/>
    <p:sldId id="258" r:id="rId6"/>
    <p:sldId id="278" r:id="rId7"/>
    <p:sldId id="272" r:id="rId8"/>
    <p:sldId id="293" r:id="rId9"/>
    <p:sldId id="281" r:id="rId10"/>
    <p:sldId id="282" r:id="rId11"/>
    <p:sldId id="283" r:id="rId12"/>
    <p:sldId id="284" r:id="rId13"/>
    <p:sldId id="285" r:id="rId14"/>
    <p:sldId id="286" r:id="rId15"/>
    <p:sldId id="287" r:id="rId16"/>
    <p:sldId id="288" r:id="rId17"/>
    <p:sldId id="289" r:id="rId18"/>
    <p:sldId id="290" r:id="rId19"/>
    <p:sldId id="273" r:id="rId20"/>
    <p:sldId id="280" r:id="rId21"/>
    <p:sldId id="275"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3" autoAdjust="0"/>
  </p:normalViewPr>
  <p:slideViewPr>
    <p:cSldViewPr>
      <p:cViewPr>
        <p:scale>
          <a:sx n="112" d="100"/>
          <a:sy n="112" d="100"/>
        </p:scale>
        <p:origin x="66" y="4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471C4-AF04-4253-8D64-0E2179558D3F}" type="datetimeFigureOut">
              <a:rPr lang="tr-TR" smtClean="0"/>
              <a:pPr/>
              <a:t>19.11.2015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69DE1-5499-4AB1-95D5-0F19B564A3DC}" type="slidenum">
              <a:rPr lang="tr-TR" smtClean="0"/>
              <a:pPr/>
              <a:t>‹#›</a:t>
            </a:fld>
            <a:endParaRPr lang="tr-TR"/>
          </a:p>
        </p:txBody>
      </p:sp>
    </p:spTree>
    <p:extLst>
      <p:ext uri="{BB962C8B-B14F-4D97-AF65-F5344CB8AC3E}">
        <p14:creationId xmlns:p14="http://schemas.microsoft.com/office/powerpoint/2010/main" val="422815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pPr/>
              <a:t>19.11.2015</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23720DD-5B6D-40BF-8493-A6B52D484E6B}" type="datetimeFigureOut">
              <a:rPr lang="tr-TR" smtClean="0"/>
              <a:pPr/>
              <a:t>19.11.2015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23720DD-5B6D-40BF-8493-A6B52D484E6B}" type="datetimeFigureOut">
              <a:rPr lang="tr-TR" smtClean="0"/>
              <a:pPr/>
              <a:t>19.11.2015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23720DD-5B6D-40BF-8493-A6B52D484E6B}" type="datetimeFigureOut">
              <a:rPr lang="tr-TR" smtClean="0"/>
              <a:pPr/>
              <a:t>19.11.2015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A23720DD-5B6D-40BF-8493-A6B52D484E6B}" type="datetimeFigureOut">
              <a:rPr lang="tr-TR" smtClean="0"/>
              <a:pPr/>
              <a:t>19.11.2015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baseline="0">
                <a:latin typeface="Times New Roman" panose="02020603050405020304" pitchFamily="18"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extLst/>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
        <p:nvSpPr>
          <p:cNvPr id="4" name="3 İçerik Yer Tutucusu"/>
          <p:cNvSpPr>
            <a:spLocks noGrp="1"/>
          </p:cNvSpPr>
          <p:nvPr>
            <p:ph sz="half" idx="2"/>
          </p:nvPr>
        </p:nvSpPr>
        <p:spPr>
          <a:xfrm>
            <a:off x="4648200" y="1481328"/>
            <a:ext cx="4038600" cy="4525963"/>
          </a:xfrm>
        </p:spPr>
        <p:txBody>
          <a:bodyPr/>
          <a:lstStyle>
            <a:lvl1pPr>
              <a:defRPr sz="2800" baseline="0">
                <a:latin typeface="Times New Roman" panose="02020603050405020304" pitchFamily="18"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extLst/>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
        <p:nvSpPr>
          <p:cNvPr id="5" name="4 Veri Yer Tutucusu"/>
          <p:cNvSpPr>
            <a:spLocks noGrp="1"/>
          </p:cNvSpPr>
          <p:nvPr>
            <p:ph type="dt" sz="half" idx="10"/>
          </p:nvPr>
        </p:nvSpPr>
        <p:spPr/>
        <p:txBody>
          <a:bodyPr/>
          <a:lstStyle>
            <a:extLst/>
          </a:lstStyle>
          <a:p>
            <a:fld id="{A23720DD-5B6D-40BF-8493-A6B52D484E6B}" type="datetimeFigureOut">
              <a:rPr lang="tr-TR" smtClean="0"/>
              <a:pPr/>
              <a:t>19.11.2015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7 Başlık"/>
          <p:cNvSpPr>
            <a:spLocks noGrp="1"/>
          </p:cNvSpPr>
          <p:nvPr>
            <p:ph type="title"/>
          </p:nvPr>
        </p:nvSpPr>
        <p:spPr/>
        <p:txBody>
          <a:bodyPr rtlCol="0"/>
          <a:lstStyle>
            <a:lvl1pPr>
              <a:defRPr baseline="0">
                <a:latin typeface="Times New Roman" panose="02020603050405020304" pitchFamily="18" charset="0"/>
              </a:defRPr>
            </a:lvl1pPr>
            <a:extLst/>
          </a:lstStyle>
          <a:p>
            <a:r>
              <a:rPr kumimoji="0" lang="tr-TR" dirty="0" smtClean="0"/>
              <a:t>Asıl başlık stili için tıklatın</a:t>
            </a:r>
            <a:endParaRPr kumimoji="0"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A23720DD-5B6D-40BF-8493-A6B52D484E6B}" type="datetimeFigureOut">
              <a:rPr lang="tr-TR" smtClean="0"/>
              <a:pPr/>
              <a:t>19.11.2015</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A23720DD-5B6D-40BF-8493-A6B52D484E6B}" type="datetimeFigureOut">
              <a:rPr lang="tr-TR" smtClean="0"/>
              <a:pPr/>
              <a:t>19.11.2015</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A23720DD-5B6D-40BF-8493-A6B52D484E6B}" type="datetimeFigureOut">
              <a:rPr lang="tr-TR" smtClean="0"/>
              <a:pPr/>
              <a:t>19.11.2015</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A23720DD-5B6D-40BF-8493-A6B52D484E6B}" type="datetimeFigureOut">
              <a:rPr lang="tr-TR" smtClean="0"/>
              <a:pPr/>
              <a:t>19.11.2015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pPr/>
              <a:t>19.11.2015</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pPr/>
              <a:t>19.11.2015</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3" name="Resim 12" descr="C:\Users\TURUVA COMPUTER\Desktop\afiş-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847" y="-51752"/>
            <a:ext cx="9751695" cy="6961505"/>
          </a:xfrm>
          <a:prstGeom prst="rect">
            <a:avLst/>
          </a:prstGeom>
          <a:noFill/>
          <a:ln>
            <a:noFill/>
          </a:ln>
        </p:spPr>
      </p:pic>
    </p:spTree>
    <p:extLst>
      <p:ext uri="{BB962C8B-B14F-4D97-AF65-F5344CB8AC3E}">
        <p14:creationId xmlns:p14="http://schemas.microsoft.com/office/powerpoint/2010/main" val="973538702"/>
      </p:ext>
    </p:extLst>
  </p:cSld>
  <p:clrMapOvr>
    <a:masterClrMapping/>
  </p:clrMapOvr>
  <p:transition spd="med">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half" idx="1"/>
            <p:extLst>
              <p:ext uri="{D42A27DB-BD31-4B8C-83A1-F6EECF244321}">
                <p14:modId xmlns:p14="http://schemas.microsoft.com/office/powerpoint/2010/main" val="292558212"/>
              </p:ext>
            </p:extLst>
          </p:nvPr>
        </p:nvGraphicFramePr>
        <p:xfrm>
          <a:off x="-1" y="-1"/>
          <a:ext cx="9180512" cy="9401717"/>
        </p:xfrm>
        <a:graphic>
          <a:graphicData uri="http://schemas.openxmlformats.org/drawingml/2006/table">
            <a:tbl>
              <a:tblPr firstRow="1" firstCol="1" bandRow="1">
                <a:tableStyleId>{5C22544A-7EE6-4342-B048-85BDC9FD1C3A}</a:tableStyleId>
              </a:tblPr>
              <a:tblGrid>
                <a:gridCol w="767962"/>
                <a:gridCol w="3615288"/>
                <a:gridCol w="1606885"/>
                <a:gridCol w="3190377"/>
              </a:tblGrid>
              <a:tr h="353197">
                <a:tc>
                  <a:txBody>
                    <a:bodyPr/>
                    <a:lstStyle/>
                    <a:p>
                      <a:pPr marL="0" marR="0" indent="0" algn="ctr" defTabSz="914400" rtl="0" eaLnBrk="1" fontAlgn="auto" latinLnBrk="0" hangingPunct="1">
                        <a:lnSpc>
                          <a:spcPct val="110000"/>
                        </a:lnSpc>
                        <a:spcBef>
                          <a:spcPts val="600"/>
                        </a:spcBef>
                        <a:spcAft>
                          <a:spcPts val="600"/>
                        </a:spcAft>
                        <a:buClrTx/>
                        <a:buSzTx/>
                        <a:buFontTx/>
                        <a:buNone/>
                        <a:tabLst/>
                        <a:defRPr/>
                      </a:pPr>
                      <a:r>
                        <a:rPr lang="tr-TR" sz="1200" dirty="0" smtClean="0">
                          <a:solidFill>
                            <a:schemeClr val="bg1"/>
                          </a:solidFill>
                          <a:effectLst/>
                        </a:rPr>
                        <a:t>S.NO</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Bef>
                          <a:spcPts val="600"/>
                        </a:spcBef>
                        <a:spcAft>
                          <a:spcPts val="600"/>
                        </a:spcAft>
                      </a:pP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bg1"/>
                          </a:solidFill>
                          <a:effectLst/>
                        </a:rPr>
                        <a:t>FAALİYET</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SORUMLU</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TARİH</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r>
              <a:tr h="2342178">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nSpc>
                          <a:spcPct val="110000"/>
                        </a:lnSpc>
                        <a:spcBef>
                          <a:spcPts val="600"/>
                        </a:spcBef>
                        <a:spcAft>
                          <a:spcPts val="600"/>
                        </a:spcAft>
                      </a:pPr>
                      <a:r>
                        <a:rPr lang="tr-TR" sz="1100" dirty="0">
                          <a:latin typeface="Arial"/>
                          <a:ea typeface="Calibri"/>
                          <a:cs typeface="Times New Roman"/>
                        </a:rPr>
                        <a:t>İlçe Milli Eğitim </a:t>
                      </a:r>
                      <a:r>
                        <a:rPr lang="tr-TR" sz="1100" dirty="0" smtClean="0">
                          <a:latin typeface="Arial"/>
                          <a:ea typeface="Calibri"/>
                          <a:cs typeface="Times New Roman"/>
                        </a:rPr>
                        <a:t>Müdürlerine, akademik başarının </a:t>
                      </a:r>
                      <a:r>
                        <a:rPr lang="tr-TR" sz="1100" dirty="0">
                          <a:latin typeface="Arial"/>
                          <a:ea typeface="Calibri"/>
                          <a:cs typeface="Times New Roman"/>
                        </a:rPr>
                        <a:t>artırılmasına yönelik </a:t>
                      </a:r>
                      <a:r>
                        <a:rPr lang="tr-TR" sz="1100" dirty="0" smtClean="0">
                          <a:latin typeface="Arial"/>
                          <a:ea typeface="Calibri"/>
                          <a:cs typeface="Times New Roman"/>
                        </a:rPr>
                        <a:t>bilgilendirme toplantısı</a:t>
                      </a:r>
                      <a:r>
                        <a:rPr lang="tr-TR" sz="1100" baseline="0" dirty="0" smtClean="0">
                          <a:latin typeface="Arial"/>
                          <a:ea typeface="Calibri"/>
                          <a:cs typeface="Times New Roman"/>
                        </a:rPr>
                        <a:t> düzenlemek.</a:t>
                      </a:r>
                      <a:endParaRPr lang="tr-TR" sz="1100" dirty="0">
                        <a:latin typeface="Calibri"/>
                        <a:ea typeface="Calibri"/>
                        <a:cs typeface="Times New Roman"/>
                      </a:endParaRPr>
                    </a:p>
                  </a:txBody>
                  <a:tcPr marL="68580" marR="68580" marT="0" marB="0" anchor="ctr"/>
                </a:tc>
                <a:tc>
                  <a:txBody>
                    <a:bodyPr/>
                    <a:lstStyle/>
                    <a:p>
                      <a:pPr algn="ctr">
                        <a:lnSpc>
                          <a:spcPct val="110000"/>
                        </a:lnSpc>
                        <a:spcBef>
                          <a:spcPts val="600"/>
                        </a:spcBef>
                        <a:spcAft>
                          <a:spcPts val="600"/>
                        </a:spcAft>
                      </a:pPr>
                      <a:endParaRPr lang="tr-TR" sz="1100">
                        <a:latin typeface="Arial"/>
                        <a:ea typeface="Calibri"/>
                        <a:cs typeface="Times New Roman"/>
                      </a:endParaRPr>
                    </a:p>
                    <a:p>
                      <a:pPr algn="ctr">
                        <a:lnSpc>
                          <a:spcPct val="110000"/>
                        </a:lnSpc>
                        <a:spcBef>
                          <a:spcPts val="600"/>
                        </a:spcBef>
                        <a:spcAft>
                          <a:spcPts val="600"/>
                        </a:spcAft>
                      </a:pPr>
                      <a:r>
                        <a:rPr lang="tr-TR" sz="1100">
                          <a:latin typeface="Arial"/>
                          <a:ea typeface="Calibri"/>
                          <a:cs typeface="Times New Roman"/>
                        </a:rPr>
                        <a:t>İl Başarı Ekibi</a:t>
                      </a:r>
                      <a:endParaRPr lang="tr-TR" sz="1100">
                        <a:latin typeface="Calibri"/>
                        <a:ea typeface="Calibri"/>
                        <a:cs typeface="Times New Roman"/>
                      </a:endParaRPr>
                    </a:p>
                    <a:p>
                      <a:pPr algn="ctr">
                        <a:lnSpc>
                          <a:spcPct val="110000"/>
                        </a:lnSpc>
                        <a:spcBef>
                          <a:spcPts val="600"/>
                        </a:spcBef>
                        <a:spcAft>
                          <a:spcPts val="600"/>
                        </a:spcAft>
                      </a:pPr>
                      <a:r>
                        <a:rPr lang="tr-TR" sz="1100">
                          <a:latin typeface="Arial"/>
                          <a:ea typeface="Calibri"/>
                          <a:cs typeface="Times New Roman"/>
                        </a:rPr>
                        <a:t>*13 İlçe Milli Eğitim Müdürü ile İl Başarı Ekibinin ortak bilgilendirme toplantısı</a:t>
                      </a:r>
                      <a:endParaRPr lang="tr-TR" sz="1100">
                        <a:latin typeface="Calibri"/>
                        <a:ea typeface="Calibri"/>
                        <a:cs typeface="Times New Roman"/>
                      </a:endParaRPr>
                    </a:p>
                  </a:txBody>
                  <a:tcPr marL="68580" marR="68580" marT="0" marB="0" anchor="ctr"/>
                </a:tc>
                <a:tc>
                  <a:txBody>
                    <a:bodyPr/>
                    <a:lstStyle/>
                    <a:p>
                      <a:pPr algn="ctr">
                        <a:lnSpc>
                          <a:spcPct val="110000"/>
                        </a:lnSpc>
                        <a:spcBef>
                          <a:spcPts val="300"/>
                        </a:spcBef>
                        <a:spcAft>
                          <a:spcPts val="300"/>
                        </a:spcAft>
                      </a:pPr>
                      <a:r>
                        <a:rPr lang="tr-TR" sz="1100" dirty="0">
                          <a:latin typeface="Arial"/>
                          <a:ea typeface="Calibri"/>
                          <a:cs typeface="Times New Roman"/>
                        </a:rPr>
                        <a:t>26 Ekim </a:t>
                      </a:r>
                      <a:r>
                        <a:rPr lang="tr-TR" sz="1100" dirty="0" smtClean="0">
                          <a:latin typeface="Arial"/>
                          <a:ea typeface="Calibri"/>
                          <a:cs typeface="Times New Roman"/>
                        </a:rPr>
                        <a:t>2015/ 14:00</a:t>
                      </a:r>
                      <a:endParaRPr lang="tr-TR" sz="1100" dirty="0">
                        <a:latin typeface="Calibri"/>
                        <a:ea typeface="Calibri"/>
                        <a:cs typeface="Times New Roman"/>
                      </a:endParaRPr>
                    </a:p>
                  </a:txBody>
                  <a:tcPr marL="68580" marR="68580" marT="0" marB="0" anchor="ctr"/>
                </a:tc>
              </a:tr>
              <a:tr h="2342178">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ea typeface="+mn-ea"/>
                          <a:cs typeface="Times New Roman" panose="02020603050405020304" pitchFamily="18" charset="0"/>
                        </a:rPr>
                        <a:t>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Tüm ilçelerin ilgili okulların son iki yılda yapılan merkezi sınavların (TEOG, YGS/LYS) istatistik verilerini toplamak.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İl Başarı Ekibi</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(Temel eğitim, ortaöğretim, mesleki eğitim ve din öğretimi)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Ekim 2015</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(Her ayın son haftası değerlendirme)</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2604321">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ea typeface="+mn-ea"/>
                          <a:cs typeface="Times New Roman" panose="02020603050405020304" pitchFamily="18" charset="0"/>
                        </a:rPr>
                        <a:t>4</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nSpc>
                          <a:spcPct val="110000"/>
                        </a:lnSpc>
                        <a:spcBef>
                          <a:spcPts val="600"/>
                        </a:spcBef>
                        <a:spcAft>
                          <a:spcPts val="600"/>
                        </a:spcAft>
                      </a:pPr>
                      <a:endParaRPr lang="tr-TR" sz="1200" dirty="0" smtClean="0">
                        <a:effectLst/>
                        <a:latin typeface="Times New Roman" panose="02020603050405020304" pitchFamily="18" charset="0"/>
                        <a:cs typeface="Times New Roman" panose="02020603050405020304" pitchFamily="18" charset="0"/>
                      </a:endParaRPr>
                    </a:p>
                    <a:p>
                      <a:pPr>
                        <a:lnSpc>
                          <a:spcPct val="110000"/>
                        </a:lnSpc>
                        <a:spcBef>
                          <a:spcPts val="600"/>
                        </a:spcBef>
                        <a:spcAft>
                          <a:spcPts val="600"/>
                        </a:spcAft>
                      </a:pPr>
                      <a:endParaRPr lang="tr-TR" sz="1200" dirty="0" smtClean="0">
                        <a:effectLst/>
                        <a:latin typeface="Times New Roman" panose="02020603050405020304" pitchFamily="18" charset="0"/>
                        <a:cs typeface="Times New Roman" panose="02020603050405020304" pitchFamily="18" charset="0"/>
                      </a:endParaRPr>
                    </a:p>
                    <a:p>
                      <a:pP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İlçelerin </a:t>
                      </a:r>
                      <a:r>
                        <a:rPr lang="tr-TR" sz="1200" dirty="0">
                          <a:effectLst/>
                          <a:latin typeface="Times New Roman" panose="02020603050405020304" pitchFamily="18" charset="0"/>
                          <a:cs typeface="Times New Roman" panose="02020603050405020304" pitchFamily="18" charset="0"/>
                        </a:rPr>
                        <a:t>mevcut koşullarını dikkate alarak somut, gerçekçi ve ulaşılabilir başarı hedeflerini belirlemek ve stratejik planda yer almasını sağlamak.</a:t>
                      </a:r>
                    </a:p>
                    <a:p>
                      <a:pPr marL="342900" lvl="0" indent="-342900">
                        <a:lnSpc>
                          <a:spcPct val="110000"/>
                        </a:lnSpc>
                        <a:spcBef>
                          <a:spcPts val="600"/>
                        </a:spcBef>
                        <a:spcAft>
                          <a:spcPts val="600"/>
                        </a:spcAft>
                        <a:buFont typeface="Symbol" panose="05050102010706020507" pitchFamily="18" charset="2"/>
                        <a:buChar char=""/>
                      </a:pPr>
                      <a:r>
                        <a:rPr lang="tr-TR" sz="1200" dirty="0">
                          <a:effectLst/>
                          <a:latin typeface="Times New Roman" panose="02020603050405020304" pitchFamily="18" charset="0"/>
                          <a:cs typeface="Times New Roman" panose="02020603050405020304" pitchFamily="18" charset="0"/>
                        </a:rPr>
                        <a:t>İl danışma komisyonu ile İl MEM komisyonunun görüşlerinin alınmasını sağlamak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İl Başarı Ekibi</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a:t>
                      </a:r>
                    </a:p>
                    <a:p>
                      <a:pPr algn="ctr">
                        <a:lnSpc>
                          <a:spcPct val="110000"/>
                        </a:lnSpc>
                        <a:spcBef>
                          <a:spcPts val="200"/>
                        </a:spcBef>
                        <a:spcAft>
                          <a:spcPts val="100"/>
                        </a:spcAft>
                      </a:pPr>
                      <a:r>
                        <a:rPr lang="tr-TR" sz="1200">
                          <a:effectLst/>
                          <a:latin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Ekim 2015</a:t>
                      </a:r>
                    </a:p>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1558304">
                <a:tc>
                  <a:txBody>
                    <a:bodyPr/>
                    <a:lstStyle/>
                    <a:p>
                      <a:pPr algn="ctr">
                        <a:lnSpc>
                          <a:spcPct val="110000"/>
                        </a:lnSpc>
                        <a:spcBef>
                          <a:spcPts val="600"/>
                        </a:spcBef>
                        <a:spcAft>
                          <a:spcPts val="0"/>
                        </a:spcAft>
                      </a:pPr>
                      <a:r>
                        <a:rPr lang="tr-TR" sz="1200" dirty="0" smtClean="0">
                          <a:effectLst/>
                          <a:latin typeface="Times New Roman" panose="02020603050405020304" pitchFamily="18" charset="0"/>
                          <a:ea typeface="+mn-ea"/>
                          <a:cs typeface="Times New Roman" panose="02020603050405020304" pitchFamily="18" charset="0"/>
                        </a:rPr>
                        <a:t>5</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İl Milli Eğitim Müdürü başkanlığında, İlçe milli eğitim müdürlerinin katılımları ile I.dönem başı, I.dönem sonu, II. Dönem sonu bilgilendirme ve değerlendirme toplantıları düzenlemek.</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İl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Ekim /Aralık 2015</a:t>
                      </a:r>
                    </a:p>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Mayıs 2016</a:t>
                      </a:r>
                    </a:p>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bl>
          </a:graphicData>
        </a:graphic>
      </p:graphicFrame>
    </p:spTree>
    <p:extLst>
      <p:ext uri="{BB962C8B-B14F-4D97-AF65-F5344CB8AC3E}">
        <p14:creationId xmlns:p14="http://schemas.microsoft.com/office/powerpoint/2010/main" val="331350121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half" idx="1"/>
            <p:extLst>
              <p:ext uri="{D42A27DB-BD31-4B8C-83A1-F6EECF244321}">
                <p14:modId xmlns:p14="http://schemas.microsoft.com/office/powerpoint/2010/main" val="3071888147"/>
              </p:ext>
            </p:extLst>
          </p:nvPr>
        </p:nvGraphicFramePr>
        <p:xfrm>
          <a:off x="-1" y="359089"/>
          <a:ext cx="9144001" cy="6687552"/>
        </p:xfrm>
        <a:graphic>
          <a:graphicData uri="http://schemas.openxmlformats.org/drawingml/2006/table">
            <a:tbl>
              <a:tblPr firstRow="1" firstCol="1" bandRow="1">
                <a:tableStyleId>{5C22544A-7EE6-4342-B048-85BDC9FD1C3A}</a:tableStyleId>
              </a:tblPr>
              <a:tblGrid>
                <a:gridCol w="673866"/>
                <a:gridCol w="4708435"/>
                <a:gridCol w="1973133"/>
                <a:gridCol w="1788567"/>
              </a:tblGrid>
              <a:tr h="834606">
                <a:tc>
                  <a:txBody>
                    <a:bodyPr/>
                    <a:lstStyle/>
                    <a:p>
                      <a:pPr algn="ctr">
                        <a:lnSpc>
                          <a:spcPct val="110000"/>
                        </a:lnSpc>
                        <a:spcBef>
                          <a:spcPts val="600"/>
                        </a:spcBef>
                        <a:spcAft>
                          <a:spcPts val="0"/>
                        </a:spcAft>
                      </a:pPr>
                      <a:r>
                        <a:rPr lang="tr-TR" sz="1200" dirty="0" smtClean="0">
                          <a:effectLst/>
                          <a:latin typeface="Times New Roman" panose="02020603050405020304" pitchFamily="18" charset="0"/>
                          <a:cs typeface="Times New Roman" panose="02020603050405020304" pitchFamily="18" charset="0"/>
                        </a:rPr>
                        <a:t>5</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nSpc>
                          <a:spcPct val="110000"/>
                        </a:lnSpc>
                        <a:spcBef>
                          <a:spcPts val="600"/>
                        </a:spcBef>
                        <a:spcAft>
                          <a:spcPts val="600"/>
                        </a:spcAft>
                      </a:pPr>
                      <a:r>
                        <a:rPr lang="tr-TR" sz="1200" b="0" dirty="0">
                          <a:solidFill>
                            <a:schemeClr val="tx1"/>
                          </a:solidFill>
                          <a:effectLst/>
                          <a:latin typeface="Times New Roman" panose="02020603050405020304" pitchFamily="18" charset="0"/>
                          <a:cs typeface="Times New Roman" panose="02020603050405020304" pitchFamily="18" charset="0"/>
                        </a:rPr>
                        <a:t>Destekleme ve yetiştirme kurslarının açılmasını sağlamak ve takibini yapmak.</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accent1">
                        <a:lumMod val="40000"/>
                        <a:lumOff val="60000"/>
                      </a:schemeClr>
                    </a:solidFill>
                  </a:tcPr>
                </a:tc>
                <a:tc>
                  <a:txBody>
                    <a:bodyPr/>
                    <a:lstStyle/>
                    <a:p>
                      <a:pPr algn="ctr">
                        <a:lnSpc>
                          <a:spcPct val="110000"/>
                        </a:lnSpc>
                        <a:spcBef>
                          <a:spcPts val="600"/>
                        </a:spcBef>
                        <a:spcAft>
                          <a:spcPts val="600"/>
                        </a:spcAft>
                      </a:pPr>
                      <a:r>
                        <a:rPr lang="tr-TR" sz="1200" b="0">
                          <a:solidFill>
                            <a:schemeClr val="tx1"/>
                          </a:solidFill>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b="0">
                          <a:solidFill>
                            <a:schemeClr val="tx1"/>
                          </a:solidFill>
                          <a:effectLst/>
                          <a:latin typeface="Times New Roman" panose="02020603050405020304" pitchFamily="18" charset="0"/>
                          <a:cs typeface="Times New Roman" panose="02020603050405020304" pitchFamily="18" charset="0"/>
                        </a:rPr>
                        <a:t>İl Başarı Ekibi</a:t>
                      </a:r>
                      <a:endParaRPr lang="tr-TR"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accent1">
                        <a:lumMod val="40000"/>
                        <a:lumOff val="60000"/>
                      </a:schemeClr>
                    </a:solidFill>
                  </a:tcPr>
                </a:tc>
                <a:tc>
                  <a:txBody>
                    <a:bodyPr/>
                    <a:lstStyle/>
                    <a:p>
                      <a:pPr algn="ctr">
                        <a:lnSpc>
                          <a:spcPct val="110000"/>
                        </a:lnSpc>
                        <a:spcBef>
                          <a:spcPts val="300"/>
                        </a:spcBef>
                        <a:spcAft>
                          <a:spcPts val="300"/>
                        </a:spcAft>
                      </a:pPr>
                      <a:r>
                        <a:rPr lang="tr-TR" sz="1200" b="0" dirty="0">
                          <a:solidFill>
                            <a:schemeClr val="tx1"/>
                          </a:solidFill>
                          <a:effectLst/>
                          <a:latin typeface="Times New Roman" panose="02020603050405020304" pitchFamily="18" charset="0"/>
                          <a:cs typeface="Times New Roman" panose="02020603050405020304" pitchFamily="18" charset="0"/>
                        </a:rPr>
                        <a:t>Ekim 2015/Haziran 2016</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accent1">
                        <a:lumMod val="40000"/>
                        <a:lumOff val="60000"/>
                      </a:schemeClr>
                    </a:solidFill>
                  </a:tcPr>
                </a:tc>
              </a:tr>
              <a:tr h="834606">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6</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İl genelinde bütçe uygunluğuna göre en az bir deneme sınavı düzenlemek.</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İl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Ekim 2015/Haziran 2016</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1274398">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7</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Kitap okumaya olan ilgiyi artırmak amacıyla, ilçelerdeki öğrencileri,  yerel ve ulusal yazarlar ile buluşturarak söyleşilerin düzenlenmesini sağlamak</a:t>
                      </a:r>
                      <a:r>
                        <a:rPr lang="tr-TR" sz="1200" dirty="0" smtClean="0">
                          <a:effectLst/>
                          <a:latin typeface="Times New Roman" panose="02020603050405020304" pitchFamily="18" charset="0"/>
                          <a:cs typeface="Times New Roman" panose="02020603050405020304" pitchFamily="18" charset="0"/>
                        </a:rPr>
                        <a:t>.</a:t>
                      </a:r>
                    </a:p>
                    <a:p>
                      <a:pPr algn="just">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*Yazarlarımız  öğrencilerle buluşuyor</a:t>
                      </a:r>
                    </a:p>
                    <a:p>
                      <a:pPr algn="just">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*iyi örnekler paylaşımı</a:t>
                      </a:r>
                      <a:r>
                        <a:rPr lang="tr-TR" sz="1200" baseline="0" dirty="0" smtClean="0">
                          <a:effectLst/>
                          <a:latin typeface="Times New Roman" panose="02020603050405020304" pitchFamily="18" charset="0"/>
                          <a:cs typeface="Times New Roman" panose="02020603050405020304" pitchFamily="18" charset="0"/>
                        </a:rPr>
                        <a:t> projeleri il tarafından yürütülmektedir.</a:t>
                      </a:r>
                      <a:endParaRPr lang="tr-TR" sz="1200" dirty="0">
                        <a:effectLst/>
                        <a:latin typeface="Times New Roman" panose="02020603050405020304" pitchFamily="18" charset="0"/>
                        <a:cs typeface="Times New Roman" panose="02020603050405020304" pitchFamily="18" charset="0"/>
                      </a:endParaRPr>
                    </a:p>
                    <a:p>
                      <a:pPr>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İl Başarı Ekibi</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Ekim 2015/Haziran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874588">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8</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İl Milli Eğitim Müdürlüğü tarafından kültürel, sanatsal ve sportif faaliyetler kapsamında (şiir, deneme, öykü yarışmaları, müzik ve şiir dinletileri, resim sergileri vb.) etkinlikler düzenlenmesini sağlamak.</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İl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Ekim 2015/Haziran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670177">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9</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Öğrencilerin anlayarak hızlı okumalarını geliştirebilmeleri için “Hızlı Okuma Tekniği” eğitimlerinin yapılmasını sağlamak amacıyla projeler hazırlamak.</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200"/>
                        </a:spcBef>
                        <a:spcAft>
                          <a:spcPts val="100"/>
                        </a:spcAft>
                      </a:pPr>
                      <a:r>
                        <a:rPr lang="tr-TR" sz="1200">
                          <a:effectLst/>
                          <a:latin typeface="Times New Roman" panose="02020603050405020304" pitchFamily="18" charset="0"/>
                          <a:cs typeface="Times New Roman" panose="02020603050405020304" pitchFamily="18" charset="0"/>
                        </a:rPr>
                        <a:t>İl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Ekim 2015/Haziran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1116965">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10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Okullarda öğrencilerin ve velilerin görebileceği yerlere; verimli ve etkili çalışma yöntemleri, zamanı verimli kullanma, hedef belirleme, okulda başarılı olmuş örnek öğrenciler, sınavlar vb. konularda motivasyon artırıcı resim, afiş ve yazıların asılması, bunların sık sık güncellenmesini sağlamak.</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200"/>
                        </a:spcBef>
                        <a:spcAft>
                          <a:spcPts val="100"/>
                        </a:spcAft>
                      </a:pPr>
                      <a:r>
                        <a:rPr lang="tr-TR" sz="1200">
                          <a:effectLst/>
                          <a:latin typeface="Times New Roman" panose="02020603050405020304" pitchFamily="18" charset="0"/>
                          <a:cs typeface="Times New Roman" panose="02020603050405020304" pitchFamily="18" charset="0"/>
                        </a:rPr>
                        <a:t>İl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Ekim 2015/Haziran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893570">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11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Üniversiteden akademisyenlerin ya da milli eğitimden uzmanların okullarda sınav stratejileri, test çözme teknikleri, etkili ve verimli çalışma yöntemleri gibi konularda bilgilendirici ve motivasyonu arttırıcı konferanslar, seminerler vermesini sağlamak.</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200"/>
                        </a:spcBef>
                        <a:spcAft>
                          <a:spcPts val="100"/>
                        </a:spcAft>
                      </a:pPr>
                      <a:r>
                        <a:rPr lang="tr-TR" sz="1200">
                          <a:effectLst/>
                          <a:latin typeface="Times New Roman" panose="02020603050405020304" pitchFamily="18" charset="0"/>
                          <a:cs typeface="Times New Roman" panose="02020603050405020304" pitchFamily="18" charset="0"/>
                        </a:rPr>
                        <a:t>İl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Ekim 2015/Haziran 2016</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827844761"/>
              </p:ext>
            </p:extLst>
          </p:nvPr>
        </p:nvGraphicFramePr>
        <p:xfrm>
          <a:off x="0" y="0"/>
          <a:ext cx="9143999" cy="554736"/>
        </p:xfrm>
        <a:graphic>
          <a:graphicData uri="http://schemas.openxmlformats.org/drawingml/2006/table">
            <a:tbl>
              <a:tblPr firstRow="1" firstCol="1" bandRow="1">
                <a:tableStyleId>{5C22544A-7EE6-4342-B048-85BDC9FD1C3A}</a:tableStyleId>
              </a:tblPr>
              <a:tblGrid>
                <a:gridCol w="680849"/>
                <a:gridCol w="4661905"/>
                <a:gridCol w="2008205"/>
                <a:gridCol w="1793040"/>
              </a:tblGrid>
              <a:tr h="353197">
                <a:tc>
                  <a:txBody>
                    <a:bodyPr/>
                    <a:lstStyle/>
                    <a:p>
                      <a:pPr marL="0" marR="0" indent="0" algn="ctr" defTabSz="914400" rtl="0" eaLnBrk="1" fontAlgn="auto" latinLnBrk="0" hangingPunct="1">
                        <a:lnSpc>
                          <a:spcPct val="110000"/>
                        </a:lnSpc>
                        <a:spcBef>
                          <a:spcPts val="600"/>
                        </a:spcBef>
                        <a:spcAft>
                          <a:spcPts val="600"/>
                        </a:spcAft>
                        <a:buClrTx/>
                        <a:buSzTx/>
                        <a:buFontTx/>
                        <a:buNone/>
                        <a:tabLst/>
                        <a:defRPr/>
                      </a:pPr>
                      <a:r>
                        <a:rPr lang="tr-TR" sz="1200" dirty="0" smtClean="0">
                          <a:solidFill>
                            <a:schemeClr val="bg1"/>
                          </a:solidFill>
                          <a:effectLst/>
                        </a:rPr>
                        <a:t>S.NO</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Bef>
                          <a:spcPts val="600"/>
                        </a:spcBef>
                        <a:spcAft>
                          <a:spcPts val="600"/>
                        </a:spcAft>
                      </a:pP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bg1"/>
                          </a:solidFill>
                          <a:effectLst/>
                        </a:rPr>
                        <a:t>FAALİYET</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SORUMLU</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TARİH</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r>
            </a:tbl>
          </a:graphicData>
        </a:graphic>
      </p:graphicFrame>
    </p:spTree>
    <p:extLst>
      <p:ext uri="{BB962C8B-B14F-4D97-AF65-F5344CB8AC3E}">
        <p14:creationId xmlns:p14="http://schemas.microsoft.com/office/powerpoint/2010/main" val="121240257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half" idx="4294967295"/>
            <p:extLst>
              <p:ext uri="{D42A27DB-BD31-4B8C-83A1-F6EECF244321}">
                <p14:modId xmlns:p14="http://schemas.microsoft.com/office/powerpoint/2010/main" val="399713755"/>
              </p:ext>
            </p:extLst>
          </p:nvPr>
        </p:nvGraphicFramePr>
        <p:xfrm>
          <a:off x="-30098" y="548679"/>
          <a:ext cx="9144000" cy="6309322"/>
        </p:xfrm>
        <a:graphic>
          <a:graphicData uri="http://schemas.openxmlformats.org/drawingml/2006/table">
            <a:tbl>
              <a:tblPr firstRow="1" firstCol="1" bandRow="1">
                <a:tableStyleId>{5C22544A-7EE6-4342-B048-85BDC9FD1C3A}</a:tableStyleId>
              </a:tblPr>
              <a:tblGrid>
                <a:gridCol w="673865"/>
                <a:gridCol w="4708434"/>
                <a:gridCol w="1973134"/>
                <a:gridCol w="1788567"/>
              </a:tblGrid>
              <a:tr h="1027172">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12</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nSpc>
                          <a:spcPct val="110000"/>
                        </a:lnSpc>
                        <a:spcBef>
                          <a:spcPts val="600"/>
                        </a:spcBef>
                        <a:spcAft>
                          <a:spcPts val="600"/>
                        </a:spcAft>
                      </a:pPr>
                      <a:r>
                        <a:rPr lang="tr-TR" sz="1200" b="0" dirty="0">
                          <a:solidFill>
                            <a:schemeClr val="tx1"/>
                          </a:solidFill>
                          <a:effectLst/>
                          <a:latin typeface="Times New Roman" panose="02020603050405020304" pitchFamily="18" charset="0"/>
                          <a:cs typeface="Times New Roman" panose="02020603050405020304" pitchFamily="18" charset="0"/>
                        </a:rPr>
                        <a:t>Öğretmenlere yönelik olarak, Sınıf yönetimi, iletişim, ölçme değerlendirme, öğretim yöntemleri gibi ihtiyaç duyulan konularda akademisyenler tarafından eğitimler verilmesini sağlamak.  </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solidFill>
                      <a:schemeClr val="bg2">
                        <a:lumMod val="90000"/>
                      </a:schemeClr>
                    </a:solidFill>
                  </a:tcPr>
                </a:tc>
                <a:tc>
                  <a:txBody>
                    <a:bodyPr/>
                    <a:lstStyle/>
                    <a:p>
                      <a:pPr algn="ctr">
                        <a:lnSpc>
                          <a:spcPct val="110000"/>
                        </a:lnSpc>
                        <a:spcBef>
                          <a:spcPts val="200"/>
                        </a:spcBef>
                        <a:spcAft>
                          <a:spcPts val="100"/>
                        </a:spcAft>
                      </a:pPr>
                      <a:r>
                        <a:rPr lang="tr-TR" sz="1200" b="0" dirty="0">
                          <a:solidFill>
                            <a:schemeClr val="tx1"/>
                          </a:solidFill>
                          <a:effectLst/>
                          <a:latin typeface="Times New Roman" panose="02020603050405020304" pitchFamily="18" charset="0"/>
                          <a:cs typeface="Times New Roman" panose="02020603050405020304" pitchFamily="18" charset="0"/>
                        </a:rPr>
                        <a:t>İl Başarı Ekibi</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bg2">
                        <a:lumMod val="90000"/>
                      </a:schemeClr>
                    </a:solidFill>
                  </a:tcPr>
                </a:tc>
                <a:tc>
                  <a:txBody>
                    <a:bodyPr/>
                    <a:lstStyle/>
                    <a:p>
                      <a:pPr algn="ctr">
                        <a:lnSpc>
                          <a:spcPct val="110000"/>
                        </a:lnSpc>
                        <a:spcBef>
                          <a:spcPts val="300"/>
                        </a:spcBef>
                        <a:spcAft>
                          <a:spcPts val="300"/>
                        </a:spcAft>
                      </a:pPr>
                      <a:r>
                        <a:rPr lang="tr-TR" sz="1200" b="0" dirty="0">
                          <a:solidFill>
                            <a:schemeClr val="tx1"/>
                          </a:solidFill>
                          <a:effectLst/>
                          <a:latin typeface="Times New Roman" panose="02020603050405020304" pitchFamily="18" charset="0"/>
                          <a:cs typeface="Times New Roman" panose="02020603050405020304" pitchFamily="18" charset="0"/>
                        </a:rPr>
                        <a:t>Ekim 2015/Haziran 2016</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bg2">
                        <a:lumMod val="90000"/>
                      </a:schemeClr>
                    </a:solidFill>
                  </a:tcPr>
                </a:tc>
              </a:tr>
              <a:tr h="558710">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13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İlçe milli eğitim müdürlüklerinin akademik başarıyı arttırmaya dönük projeler geliştirmelerini teşvik etmek.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200"/>
                        </a:spcBef>
                        <a:spcAft>
                          <a:spcPts val="100"/>
                        </a:spcAft>
                      </a:pPr>
                      <a:r>
                        <a:rPr lang="tr-TR" sz="1200">
                          <a:effectLst/>
                          <a:latin typeface="Times New Roman" panose="02020603050405020304" pitchFamily="18" charset="0"/>
                          <a:cs typeface="Times New Roman" panose="02020603050405020304" pitchFamily="18" charset="0"/>
                        </a:rPr>
                        <a:t>İl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Ekim 2015/Haziran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558710">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14</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Yabancı dil öğretiminde DynEd ve benzeri programların kullanımının yaygınlaştırılmasını sağlamak.</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200"/>
                        </a:spcBef>
                        <a:spcAft>
                          <a:spcPts val="100"/>
                        </a:spcAft>
                      </a:pPr>
                      <a:r>
                        <a:rPr lang="tr-TR" sz="1200">
                          <a:effectLst/>
                          <a:latin typeface="Times New Roman" panose="02020603050405020304" pitchFamily="18" charset="0"/>
                          <a:cs typeface="Times New Roman" panose="02020603050405020304" pitchFamily="18" charset="0"/>
                        </a:rPr>
                        <a:t>İl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Ekim 2015/Haziran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1918625">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15</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nSpc>
                          <a:spcPct val="110000"/>
                        </a:lnSpc>
                        <a:spcBef>
                          <a:spcPts val="200"/>
                        </a:spcBef>
                        <a:spcAft>
                          <a:spcPts val="100"/>
                        </a:spcAft>
                      </a:pPr>
                      <a:r>
                        <a:rPr lang="tr-TR" sz="1200" dirty="0">
                          <a:effectLst/>
                          <a:latin typeface="Times New Roman" panose="02020603050405020304" pitchFamily="18" charset="0"/>
                          <a:cs typeface="Times New Roman" panose="02020603050405020304" pitchFamily="18" charset="0"/>
                        </a:rPr>
                        <a:t>TV programı</a:t>
                      </a:r>
                      <a:r>
                        <a:rPr lang="tr-TR" sz="1200" dirty="0" smtClean="0">
                          <a:effectLst/>
                          <a:latin typeface="Times New Roman" panose="02020603050405020304" pitchFamily="18" charset="0"/>
                          <a:cs typeface="Times New Roman" panose="02020603050405020304" pitchFamily="18" charset="0"/>
                        </a:rPr>
                        <a:t>: Eğitimin </a:t>
                      </a:r>
                      <a:r>
                        <a:rPr lang="tr-TR" sz="1200" dirty="0">
                          <a:effectLst/>
                          <a:latin typeface="Times New Roman" panose="02020603050405020304" pitchFamily="18" charset="0"/>
                          <a:cs typeface="Times New Roman" panose="02020603050405020304" pitchFamily="18" charset="0"/>
                        </a:rPr>
                        <a:t>önemine ilişkin toplumda duyarlılık geliştirme ve farkındalık oluşturma, toplumun ve velilerin eğitime katkısını artırma, merkezi sınavlar konusunda aileleri bilgilendirme ve bilinçlendirme, velilerin çocuklarının eğitimleriyle daha çok ilgilenmelerini sağlama, velilerin okulla daha çok işbirliği yapmalarını sağlamaya yönelik bilgilendirici, aydınlatıcı ve bilinçlendirici programlar yapmak.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200"/>
                        </a:spcBef>
                        <a:spcAft>
                          <a:spcPts val="100"/>
                        </a:spcAft>
                      </a:pPr>
                      <a:r>
                        <a:rPr lang="tr-TR" sz="1200" dirty="0">
                          <a:effectLst/>
                          <a:latin typeface="Times New Roman" panose="02020603050405020304" pitchFamily="18" charset="0"/>
                          <a:cs typeface="Times New Roman" panose="02020603050405020304" pitchFamily="18" charset="0"/>
                        </a:rPr>
                        <a:t>İl Başarı Ekibi</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Ekim 2015/Haziran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1152425">
                <a:tc>
                  <a:txBody>
                    <a:bodyPr/>
                    <a:lstStyle/>
                    <a:p>
                      <a:pPr algn="ctr">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16</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Yılsonunda okulların ve ilçelerin merkezi sınavlardaki başarı göstergelerini, belirlenen hedeflere ulaşma durumunu analiz etme ve değerlendirmesini yapmak.(İzleme Değerlendirme Birimi)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200"/>
                        </a:spcBef>
                        <a:spcAft>
                          <a:spcPts val="100"/>
                        </a:spcAft>
                      </a:pPr>
                      <a:r>
                        <a:rPr lang="tr-TR" sz="1200">
                          <a:effectLst/>
                          <a:latin typeface="Times New Roman" panose="02020603050405020304" pitchFamily="18" charset="0"/>
                          <a:cs typeface="Times New Roman" panose="02020603050405020304" pitchFamily="18" charset="0"/>
                        </a:rPr>
                        <a:t>İl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Ekim 2015/Haziran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r h="1093680">
                <a:tc>
                  <a:txBody>
                    <a:bodyPr/>
                    <a:lstStyle/>
                    <a:p>
                      <a:pPr algn="ctr">
                        <a:lnSpc>
                          <a:spcPct val="110000"/>
                        </a:lnSpc>
                        <a:spcBef>
                          <a:spcPts val="600"/>
                        </a:spcBef>
                        <a:spcAft>
                          <a:spcPts val="600"/>
                        </a:spcAft>
                      </a:pPr>
                      <a:r>
                        <a:rPr lang="tr-TR" sz="1200" dirty="0" smtClean="0">
                          <a:effectLst/>
                          <a:latin typeface="Times New Roman" panose="02020603050405020304" pitchFamily="18" charset="0"/>
                          <a:cs typeface="Times New Roman" panose="02020603050405020304" pitchFamily="18" charset="0"/>
                        </a:rPr>
                        <a:t>17</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Eylem planlarının bitiminde genel değerlendirmenin yapılarak belirlenen hedeflere ne ölçüde ulaşıldığının belirlenmesi, hazırlanan raporun Bakanlık ve kamuoyuyla paylaşılmasını sağlamak.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200"/>
                        </a:spcBef>
                        <a:spcAft>
                          <a:spcPts val="100"/>
                        </a:spcAft>
                      </a:pPr>
                      <a:r>
                        <a:rPr lang="tr-TR" sz="1200">
                          <a:effectLst/>
                          <a:latin typeface="Times New Roman" panose="02020603050405020304" pitchFamily="18" charset="0"/>
                          <a:cs typeface="Times New Roman" panose="02020603050405020304" pitchFamily="18" charset="0"/>
                        </a:rPr>
                        <a:t>İl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Ekim 2015/Haziran 2016</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557255671"/>
              </p:ext>
            </p:extLst>
          </p:nvPr>
        </p:nvGraphicFramePr>
        <p:xfrm>
          <a:off x="-30097" y="1"/>
          <a:ext cx="9143999" cy="554736"/>
        </p:xfrm>
        <a:graphic>
          <a:graphicData uri="http://schemas.openxmlformats.org/drawingml/2006/table">
            <a:tbl>
              <a:tblPr firstRow="1" firstCol="1" bandRow="1">
                <a:tableStyleId>{5C22544A-7EE6-4342-B048-85BDC9FD1C3A}</a:tableStyleId>
              </a:tblPr>
              <a:tblGrid>
                <a:gridCol w="641657"/>
                <a:gridCol w="4752528"/>
                <a:gridCol w="1944216"/>
                <a:gridCol w="1805598"/>
              </a:tblGrid>
              <a:tr h="476672">
                <a:tc>
                  <a:txBody>
                    <a:bodyPr/>
                    <a:lstStyle/>
                    <a:p>
                      <a:pPr marL="0" marR="0" indent="0" algn="ctr" defTabSz="914400" rtl="0" eaLnBrk="1" fontAlgn="auto" latinLnBrk="0" hangingPunct="1">
                        <a:lnSpc>
                          <a:spcPct val="110000"/>
                        </a:lnSpc>
                        <a:spcBef>
                          <a:spcPts val="600"/>
                        </a:spcBef>
                        <a:spcAft>
                          <a:spcPts val="600"/>
                        </a:spcAft>
                        <a:buClrTx/>
                        <a:buSzTx/>
                        <a:buFontTx/>
                        <a:buNone/>
                        <a:tabLst/>
                        <a:defRPr/>
                      </a:pPr>
                      <a:r>
                        <a:rPr lang="tr-TR" sz="1200" dirty="0" smtClean="0">
                          <a:solidFill>
                            <a:schemeClr val="bg1"/>
                          </a:solidFill>
                          <a:effectLst/>
                        </a:rPr>
                        <a:t>S.NO</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Bef>
                          <a:spcPts val="600"/>
                        </a:spcBef>
                        <a:spcAft>
                          <a:spcPts val="600"/>
                        </a:spcAft>
                      </a:pP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bg1"/>
                          </a:solidFill>
                          <a:effectLst/>
                        </a:rPr>
                        <a:t>FAALİYET</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SORUMLU</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TARİH</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r>
            </a:tbl>
          </a:graphicData>
        </a:graphic>
      </p:graphicFrame>
    </p:spTree>
    <p:extLst>
      <p:ext uri="{BB962C8B-B14F-4D97-AF65-F5344CB8AC3E}">
        <p14:creationId xmlns:p14="http://schemas.microsoft.com/office/powerpoint/2010/main" val="393754868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97768"/>
            <a:ext cx="8229600" cy="1143000"/>
          </a:xfrm>
        </p:spPr>
        <p:txBody>
          <a:bodyPr>
            <a:noAutofit/>
          </a:bodyPr>
          <a:lstStyle/>
          <a:p>
            <a:pPr algn="ctr"/>
            <a:r>
              <a:rPr lang="tr-TR" sz="2800" i="1" dirty="0">
                <a:solidFill>
                  <a:schemeClr val="tx1"/>
                </a:solidFill>
                <a:effectLst/>
                <a:latin typeface="Times New Roman" panose="02020603050405020304" pitchFamily="18" charset="0"/>
                <a:cs typeface="Times New Roman" panose="02020603050405020304" pitchFamily="18" charset="0"/>
              </a:rPr>
              <a:t>VAN MİLLİ EĞİTİM MÜDÜRLÜĞÜ</a:t>
            </a:r>
            <a:r>
              <a:rPr lang="tr-TR" sz="2800" dirty="0">
                <a:solidFill>
                  <a:schemeClr val="tx1"/>
                </a:solidFill>
                <a:effectLst/>
                <a:latin typeface="Times New Roman" panose="02020603050405020304" pitchFamily="18" charset="0"/>
                <a:cs typeface="Times New Roman" panose="02020603050405020304" pitchFamily="18" charset="0"/>
              </a:rPr>
              <a:t/>
            </a:r>
            <a:br>
              <a:rPr lang="tr-TR" sz="2800" dirty="0">
                <a:solidFill>
                  <a:schemeClr val="tx1"/>
                </a:solidFill>
                <a:effectLst/>
                <a:latin typeface="Times New Roman" panose="02020603050405020304" pitchFamily="18" charset="0"/>
                <a:cs typeface="Times New Roman" panose="02020603050405020304" pitchFamily="18" charset="0"/>
              </a:rPr>
            </a:br>
            <a:r>
              <a:rPr lang="tr-TR" sz="2800" i="1" dirty="0">
                <a:solidFill>
                  <a:schemeClr val="tx1"/>
                </a:solidFill>
                <a:effectLst/>
                <a:latin typeface="Times New Roman" panose="02020603050405020304" pitchFamily="18" charset="0"/>
                <a:cs typeface="Times New Roman" panose="02020603050405020304" pitchFamily="18" charset="0"/>
              </a:rPr>
              <a:t>BAŞARIYI ARTIRMAYA YÖNELİK</a:t>
            </a:r>
            <a:r>
              <a:rPr lang="tr-TR" sz="2800" dirty="0">
                <a:solidFill>
                  <a:schemeClr val="tx1"/>
                </a:solidFill>
                <a:effectLst/>
                <a:latin typeface="Times New Roman" panose="02020603050405020304" pitchFamily="18" charset="0"/>
                <a:cs typeface="Times New Roman" panose="02020603050405020304" pitchFamily="18" charset="0"/>
              </a:rPr>
              <a:t/>
            </a:r>
            <a:br>
              <a:rPr lang="tr-TR" sz="2800" dirty="0">
                <a:solidFill>
                  <a:schemeClr val="tx1"/>
                </a:solidFill>
                <a:effectLst/>
                <a:latin typeface="Times New Roman" panose="02020603050405020304" pitchFamily="18" charset="0"/>
                <a:cs typeface="Times New Roman" panose="02020603050405020304" pitchFamily="18" charset="0"/>
              </a:rPr>
            </a:br>
            <a:r>
              <a:rPr lang="tr-TR" sz="2800" i="1" dirty="0">
                <a:solidFill>
                  <a:schemeClr val="tx1"/>
                </a:solidFill>
                <a:effectLst/>
                <a:latin typeface="Times New Roman" panose="02020603050405020304" pitchFamily="18" charset="0"/>
                <a:cs typeface="Times New Roman" panose="02020603050405020304" pitchFamily="18" charset="0"/>
              </a:rPr>
              <a:t>İLÇE EYLEM PLANI 2015-2016</a:t>
            </a:r>
            <a:endParaRPr lang="tr-TR"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82179633"/>
              </p:ext>
            </p:extLst>
          </p:nvPr>
        </p:nvGraphicFramePr>
        <p:xfrm>
          <a:off x="445208" y="1412776"/>
          <a:ext cx="8229600" cy="4464495"/>
        </p:xfrm>
        <a:graphic>
          <a:graphicData uri="http://schemas.openxmlformats.org/drawingml/2006/table">
            <a:tbl>
              <a:tblPr firstRow="1" firstCol="1" bandRow="1">
                <a:tableStyleId>{5C22544A-7EE6-4342-B048-85BDC9FD1C3A}</a:tableStyleId>
              </a:tblPr>
              <a:tblGrid>
                <a:gridCol w="606480"/>
                <a:gridCol w="4237590"/>
                <a:gridCol w="1775820"/>
                <a:gridCol w="1609710"/>
              </a:tblGrid>
              <a:tr h="200625">
                <a:tc>
                  <a:txBody>
                    <a:bodyPr/>
                    <a:lstStyle/>
                    <a:p>
                      <a:pPr algn="ctr">
                        <a:lnSpc>
                          <a:spcPct val="115000"/>
                        </a:lnSpc>
                        <a:spcAft>
                          <a:spcPts val="0"/>
                        </a:spcAft>
                      </a:pPr>
                      <a:r>
                        <a:rPr lang="tr-TR" sz="1000" dirty="0">
                          <a:effectLst/>
                        </a:rPr>
                        <a:t>S.NO</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5000"/>
                        </a:lnSpc>
                        <a:spcBef>
                          <a:spcPts val="1200"/>
                        </a:spcBef>
                        <a:spcAft>
                          <a:spcPts val="1200"/>
                        </a:spcAft>
                      </a:pPr>
                      <a:r>
                        <a:rPr lang="tr-TR" sz="1000">
                          <a:effectLst/>
                        </a:rPr>
                        <a:t>FAALİYET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5000"/>
                        </a:lnSpc>
                        <a:spcBef>
                          <a:spcPts val="1200"/>
                        </a:spcBef>
                        <a:spcAft>
                          <a:spcPts val="1200"/>
                        </a:spcAft>
                      </a:pPr>
                      <a:r>
                        <a:rPr lang="tr-TR" sz="1000">
                          <a:effectLst/>
                        </a:rPr>
                        <a:t>SORUMLU</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5000"/>
                        </a:lnSpc>
                        <a:spcBef>
                          <a:spcPts val="1200"/>
                        </a:spcBef>
                        <a:spcAft>
                          <a:spcPts val="1200"/>
                        </a:spcAft>
                      </a:pPr>
                      <a:r>
                        <a:rPr lang="tr-TR" sz="1000">
                          <a:effectLst/>
                        </a:rPr>
                        <a:t>TARİH</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802500">
                <a:tc>
                  <a:txBody>
                    <a:bodyPr/>
                    <a:lstStyle/>
                    <a:p>
                      <a:pPr algn="ctr">
                        <a:lnSpc>
                          <a:spcPct val="115000"/>
                        </a:lnSpc>
                        <a:spcBef>
                          <a:spcPts val="1200"/>
                        </a:spcBef>
                        <a:spcAft>
                          <a:spcPts val="120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nSpc>
                          <a:spcPct val="115000"/>
                        </a:lnSpc>
                        <a:spcBef>
                          <a:spcPts val="1200"/>
                        </a:spcBef>
                        <a:spcAft>
                          <a:spcPts val="1200"/>
                        </a:spcAft>
                      </a:pPr>
                      <a:r>
                        <a:rPr lang="tr-TR" sz="1000" dirty="0">
                          <a:effectLst/>
                        </a:rPr>
                        <a:t>İlçe Milli Eğitim müdürü başkanlığında İlçe başarı ekibi (İlçe Milli Eğitim Müdürü, Şube Müdürü, Şef, Farklı türden okullardan üç okul müdürü, RAM müdürü, özel okul </a:t>
                      </a:r>
                      <a:r>
                        <a:rPr lang="tr-TR" sz="1000" dirty="0" smtClean="0">
                          <a:effectLst/>
                        </a:rPr>
                        <a:t>temsilcisi(varsa </a:t>
                      </a:r>
                      <a:r>
                        <a:rPr lang="tr-TR" sz="1000" dirty="0">
                          <a:effectLst/>
                        </a:rPr>
                        <a:t>) oluşturularak, yıllık çalışma takvimini hazırlamak.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000">
                          <a:effectLst/>
                        </a:rPr>
                        <a:t>İlçe Milli Eğitim Müdürü</a:t>
                      </a:r>
                    </a:p>
                    <a:p>
                      <a:pPr algn="ctr">
                        <a:lnSpc>
                          <a:spcPct val="115000"/>
                        </a:lnSpc>
                        <a:spcBef>
                          <a:spcPts val="1200"/>
                        </a:spcBef>
                        <a:spcAft>
                          <a:spcPts val="120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a:effectLst/>
                        </a:rPr>
                        <a:t>Ekim 2015</a:t>
                      </a:r>
                    </a:p>
                    <a:p>
                      <a:pPr algn="ctr">
                        <a:lnSpc>
                          <a:spcPct val="110000"/>
                        </a:lnSpc>
                        <a:spcBef>
                          <a:spcPts val="300"/>
                        </a:spcBef>
                        <a:spcAft>
                          <a:spcPts val="30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755928">
                <a:tc>
                  <a:txBody>
                    <a:bodyPr/>
                    <a:lstStyle/>
                    <a:p>
                      <a:pPr algn="ctr">
                        <a:lnSpc>
                          <a:spcPct val="110000"/>
                        </a:lnSpc>
                        <a:spcBef>
                          <a:spcPts val="600"/>
                        </a:spcBef>
                        <a:spcAft>
                          <a:spcPts val="60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nSpc>
                          <a:spcPct val="110000"/>
                        </a:lnSpc>
                        <a:spcBef>
                          <a:spcPts val="600"/>
                        </a:spcBef>
                        <a:spcAft>
                          <a:spcPts val="600"/>
                        </a:spcAft>
                      </a:pPr>
                      <a:r>
                        <a:rPr lang="tr-TR" sz="1000">
                          <a:effectLst/>
                        </a:rPr>
                        <a:t>Okul müdürlerinin başkanlığında başarının artırılmasına yönelik çalışmalar yürütmek amacıyla</a:t>
                      </a:r>
                      <a:r>
                        <a:rPr lang="tr-TR" sz="1100">
                          <a:effectLst/>
                        </a:rPr>
                        <a:t> </a:t>
                      </a:r>
                      <a:r>
                        <a:rPr lang="tr-TR" sz="1000">
                          <a:effectLst/>
                        </a:rPr>
                        <a:t>Okul Başarı Ekipleri’nin oluşturulmasını sağlamak. Özel büroların desteklenmesi ile projeye katkı sağlamak.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nSpc>
                          <a:spcPct val="110000"/>
                        </a:lnSpc>
                        <a:spcBef>
                          <a:spcPts val="600"/>
                        </a:spcBef>
                        <a:spcAft>
                          <a:spcPts val="600"/>
                        </a:spcAft>
                      </a:pPr>
                      <a:r>
                        <a:rPr lang="tr-TR" sz="1000">
                          <a:effectLst/>
                        </a:rPr>
                        <a:t>          İlçe Başarı Ekibi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a:effectLst/>
                        </a:rPr>
                        <a:t>Ekim 2015</a:t>
                      </a:r>
                    </a:p>
                    <a:p>
                      <a:pPr algn="ctr">
                        <a:lnSpc>
                          <a:spcPct val="110000"/>
                        </a:lnSpc>
                        <a:spcBef>
                          <a:spcPts val="300"/>
                        </a:spcBef>
                        <a:spcAft>
                          <a:spcPts val="30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840034">
                <a:tc>
                  <a:txBody>
                    <a:bodyPr/>
                    <a:lstStyle/>
                    <a:p>
                      <a:pPr algn="ctr">
                        <a:lnSpc>
                          <a:spcPct val="110000"/>
                        </a:lnSpc>
                        <a:spcBef>
                          <a:spcPts val="600"/>
                        </a:spcBef>
                        <a:spcAft>
                          <a:spcPts val="60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nSpc>
                          <a:spcPct val="110000"/>
                        </a:lnSpc>
                        <a:spcBef>
                          <a:spcPts val="600"/>
                        </a:spcBef>
                        <a:spcAft>
                          <a:spcPts val="600"/>
                        </a:spcAft>
                      </a:pPr>
                      <a:r>
                        <a:rPr lang="tr-TR" sz="1000">
                          <a:effectLst/>
                        </a:rPr>
                        <a:t>İlçedeki ilgili okulların ve ilçenin son iki yıldaki merkezi sınav (TEOG, YGS/LYS) göstergelerinin derslere göre  net ortalamasını belirlemek.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600"/>
                        </a:spcBef>
                        <a:spcAft>
                          <a:spcPts val="600"/>
                        </a:spcAft>
                      </a:pPr>
                      <a:r>
                        <a:rPr lang="tr-TR" sz="1000">
                          <a:effectLst/>
                        </a:rPr>
                        <a:t> </a:t>
                      </a:r>
                    </a:p>
                    <a:p>
                      <a:pPr algn="ctr">
                        <a:lnSpc>
                          <a:spcPct val="110000"/>
                        </a:lnSpc>
                        <a:spcBef>
                          <a:spcPts val="600"/>
                        </a:spcBef>
                        <a:spcAft>
                          <a:spcPts val="600"/>
                        </a:spcAft>
                      </a:pPr>
                      <a:r>
                        <a:rPr lang="tr-TR" sz="1000">
                          <a:effectLst/>
                        </a:rPr>
                        <a:t>İlçe Başarı Ekibi</a:t>
                      </a:r>
                    </a:p>
                    <a:p>
                      <a:pPr algn="ctr">
                        <a:lnSpc>
                          <a:spcPct val="110000"/>
                        </a:lnSpc>
                        <a:spcBef>
                          <a:spcPts val="200"/>
                        </a:spcBef>
                        <a:spcAft>
                          <a:spcPts val="10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a:effectLst/>
                        </a:rPr>
                        <a:t>Ekim 2015</a:t>
                      </a:r>
                    </a:p>
                    <a:p>
                      <a:pPr algn="ctr">
                        <a:lnSpc>
                          <a:spcPct val="110000"/>
                        </a:lnSpc>
                        <a:spcBef>
                          <a:spcPts val="300"/>
                        </a:spcBef>
                        <a:spcAft>
                          <a:spcPts val="30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561697">
                <a:tc>
                  <a:txBody>
                    <a:bodyPr/>
                    <a:lstStyle/>
                    <a:p>
                      <a:pPr>
                        <a:lnSpc>
                          <a:spcPct val="110000"/>
                        </a:lnSpc>
                        <a:spcBef>
                          <a:spcPts val="600"/>
                        </a:spcBef>
                        <a:spcAft>
                          <a:spcPts val="600"/>
                        </a:spcAft>
                      </a:pPr>
                      <a:r>
                        <a:rPr lang="tr-TR" sz="1000">
                          <a:effectLst/>
                        </a:rPr>
                        <a:t>      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nSpc>
                          <a:spcPct val="110000"/>
                        </a:lnSpc>
                        <a:spcBef>
                          <a:spcPts val="600"/>
                        </a:spcBef>
                        <a:spcAft>
                          <a:spcPts val="600"/>
                        </a:spcAft>
                      </a:pPr>
                      <a:r>
                        <a:rPr lang="tr-TR" sz="1000">
                          <a:effectLst/>
                        </a:rPr>
                        <a:t>İlçe okullarının mevcut koşullarını dikkate alarak somut ve gerçekçi ulaşılabilir başarı hedeflerini belirlemek.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000">
                          <a:effectLst/>
                        </a:rPr>
                        <a:t>İlçe Başarı Ekibi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a:effectLst/>
                        </a:rPr>
                        <a:t>Ekim 2015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566323">
                <a:tc>
                  <a:txBody>
                    <a:bodyPr/>
                    <a:lstStyle/>
                    <a:p>
                      <a:pPr algn="ctr">
                        <a:lnSpc>
                          <a:spcPct val="110000"/>
                        </a:lnSpc>
                        <a:spcBef>
                          <a:spcPts val="600"/>
                        </a:spcBef>
                        <a:spcAft>
                          <a:spcPts val="60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nSpc>
                          <a:spcPct val="110000"/>
                        </a:lnSpc>
                        <a:spcBef>
                          <a:spcPts val="600"/>
                        </a:spcBef>
                        <a:spcAft>
                          <a:spcPts val="600"/>
                        </a:spcAft>
                      </a:pPr>
                      <a:r>
                        <a:rPr lang="tr-TR" sz="1000" dirty="0">
                          <a:effectLst/>
                        </a:rPr>
                        <a:t>Okullarda özellikle sınava girecek 8. sınıf ve 12 sınıf öğrencilerine yönelik destekleyici eğitim kurslarının açılması </a:t>
                      </a:r>
                      <a:r>
                        <a:rPr lang="tr-TR" sz="1000" dirty="0" smtClean="0">
                          <a:effectLst/>
                        </a:rPr>
                        <a:t>sağlamak</a:t>
                      </a:r>
                      <a:r>
                        <a:rPr lang="tr-TR" sz="1000" baseline="0" dirty="0" smtClean="0">
                          <a:effectLst/>
                        </a:rPr>
                        <a:t> ve düzenli takibini yapmak.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000">
                          <a:effectLst/>
                        </a:rPr>
                        <a:t>İlçe Başarı Ekibi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a:effectLst/>
                        </a:rPr>
                        <a:t>Ekim 2015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737388">
                <a:tc>
                  <a:txBody>
                    <a:bodyPr/>
                    <a:lstStyle/>
                    <a:p>
                      <a:pPr algn="ctr">
                        <a:lnSpc>
                          <a:spcPct val="110000"/>
                        </a:lnSpc>
                        <a:spcBef>
                          <a:spcPts val="600"/>
                        </a:spcBef>
                        <a:spcAft>
                          <a:spcPts val="0"/>
                        </a:spcAft>
                      </a:pPr>
                      <a:r>
                        <a:rPr lang="tr-TR" sz="1100">
                          <a:effectLst/>
                        </a:rPr>
                        <a:t>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nSpc>
                          <a:spcPct val="110000"/>
                        </a:lnSpc>
                        <a:spcBef>
                          <a:spcPts val="600"/>
                        </a:spcBef>
                        <a:spcAft>
                          <a:spcPts val="600"/>
                        </a:spcAft>
                      </a:pPr>
                      <a:r>
                        <a:rPr lang="tr-TR" sz="1000">
                          <a:effectLst/>
                        </a:rPr>
                        <a:t>İlçe Milli Eğitim Müdürü başkanlığında, Okul başarı ekibi başkanlarının (okul müdürü) katılımları ile I.dönem başı, I.dönem sonu, II. Dönem sonu bilgilendirme ve değerlendirme toplantıları düzenlemek.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000">
                          <a:effectLst/>
                        </a:rPr>
                        <a:t>İlçe Başarı Ekibi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dirty="0">
                          <a:effectLst/>
                        </a:rPr>
                        <a:t>Ekim 2015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bl>
          </a:graphicData>
        </a:graphic>
      </p:graphicFrame>
    </p:spTree>
    <p:extLst>
      <p:ext uri="{BB962C8B-B14F-4D97-AF65-F5344CB8AC3E}">
        <p14:creationId xmlns:p14="http://schemas.microsoft.com/office/powerpoint/2010/main" val="32618311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906439023"/>
              </p:ext>
            </p:extLst>
          </p:nvPr>
        </p:nvGraphicFramePr>
        <p:xfrm>
          <a:off x="-29679" y="554754"/>
          <a:ext cx="9144000" cy="6488442"/>
        </p:xfrm>
        <a:graphic>
          <a:graphicData uri="http://schemas.openxmlformats.org/drawingml/2006/table">
            <a:tbl>
              <a:tblPr firstRow="1" firstCol="1" bandRow="1">
                <a:tableStyleId>{5C22544A-7EE6-4342-B048-85BDC9FD1C3A}</a:tableStyleId>
              </a:tblPr>
              <a:tblGrid>
                <a:gridCol w="673866"/>
                <a:gridCol w="4708434"/>
                <a:gridCol w="1973134"/>
                <a:gridCol w="1788566"/>
              </a:tblGrid>
              <a:tr h="1324720">
                <a:tc>
                  <a:txBody>
                    <a:bodyPr/>
                    <a:lstStyle/>
                    <a:p>
                      <a:pPr algn="ctr">
                        <a:lnSpc>
                          <a:spcPct val="115000"/>
                        </a:lnSpc>
                        <a:spcAft>
                          <a:spcPts val="0"/>
                        </a:spcAft>
                      </a:pPr>
                      <a:r>
                        <a:rPr lang="tr-TR" sz="1100" dirty="0">
                          <a:effectLst/>
                        </a:rPr>
                        <a:t> </a:t>
                      </a:r>
                      <a:endParaRPr lang="tr-TR" sz="1000" dirty="0">
                        <a:effectLst/>
                      </a:endParaRPr>
                    </a:p>
                    <a:p>
                      <a:pPr algn="ctr">
                        <a:lnSpc>
                          <a:spcPct val="115000"/>
                        </a:lnSpc>
                        <a:spcAft>
                          <a:spcPts val="0"/>
                        </a:spcAft>
                      </a:pPr>
                      <a:r>
                        <a:rPr lang="tr-TR" sz="1100" dirty="0">
                          <a:effectLst/>
                        </a:rPr>
                        <a:t> </a:t>
                      </a:r>
                      <a:endParaRPr lang="tr-TR" sz="1000" dirty="0">
                        <a:effectLst/>
                      </a:endParaRPr>
                    </a:p>
                    <a:p>
                      <a:pPr algn="ctr">
                        <a:lnSpc>
                          <a:spcPct val="115000"/>
                        </a:lnSpc>
                        <a:spcAft>
                          <a:spcPts val="0"/>
                        </a:spcAft>
                      </a:pPr>
                      <a:r>
                        <a:rPr lang="tr-TR" sz="1100" dirty="0">
                          <a:effectLst/>
                        </a:rPr>
                        <a:t>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nSpc>
                          <a:spcPct val="110000"/>
                        </a:lnSpc>
                        <a:spcBef>
                          <a:spcPts val="600"/>
                        </a:spcBef>
                        <a:spcAft>
                          <a:spcPts val="600"/>
                        </a:spcAft>
                      </a:pPr>
                      <a:r>
                        <a:rPr lang="tr-TR" sz="1000" b="0" dirty="0">
                          <a:solidFill>
                            <a:schemeClr val="tx1"/>
                          </a:solidFill>
                          <a:effectLst/>
                        </a:rPr>
                        <a:t> </a:t>
                      </a:r>
                      <a:endParaRPr lang="tr-TR" sz="1000" b="0" dirty="0" smtClean="0">
                        <a:solidFill>
                          <a:schemeClr val="tx1"/>
                        </a:solidFill>
                        <a:effectLst/>
                      </a:endParaRPr>
                    </a:p>
                    <a:p>
                      <a:pPr algn="just">
                        <a:lnSpc>
                          <a:spcPct val="110000"/>
                        </a:lnSpc>
                        <a:spcBef>
                          <a:spcPts val="600"/>
                        </a:spcBef>
                        <a:spcAft>
                          <a:spcPts val="600"/>
                        </a:spcAft>
                      </a:pPr>
                      <a:r>
                        <a:rPr lang="tr-TR" sz="1000" b="0" dirty="0" smtClean="0">
                          <a:solidFill>
                            <a:schemeClr val="tx1"/>
                          </a:solidFill>
                          <a:effectLst/>
                        </a:rPr>
                        <a:t>Üniversiteden </a:t>
                      </a:r>
                      <a:r>
                        <a:rPr lang="tr-TR" sz="1000" b="0" dirty="0">
                          <a:solidFill>
                            <a:schemeClr val="tx1"/>
                          </a:solidFill>
                          <a:effectLst/>
                        </a:rPr>
                        <a:t>akademisyenlerin ya da milli eğitimden uzmanların </a:t>
                      </a:r>
                      <a:r>
                        <a:rPr lang="tr-TR" sz="1000" b="0" dirty="0" smtClean="0">
                          <a:solidFill>
                            <a:schemeClr val="tx1"/>
                          </a:solidFill>
                          <a:effectLst/>
                        </a:rPr>
                        <a:t>idarecilerimize, öğretmenlerimize ve öğrencilerimize başarıya katkı sağlayacak (sınav stratejileri, test çözme teknikleri, etkili ve verimli çalışma yöntemleri, mesleki tanıtım ve kariyer günleri, liderlik eğitimi )seminerler </a:t>
                      </a:r>
                      <a:r>
                        <a:rPr lang="tr-TR" sz="1000" b="0" dirty="0">
                          <a:solidFill>
                            <a:schemeClr val="tx1"/>
                          </a:solidFill>
                          <a:effectLst/>
                        </a:rPr>
                        <a:t>vermek. </a:t>
                      </a:r>
                      <a:endParaRPr lang="tr-TR"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solidFill>
                      <a:schemeClr val="bg2">
                        <a:lumMod val="90000"/>
                      </a:schemeClr>
                    </a:solidFill>
                  </a:tcPr>
                </a:tc>
                <a:tc>
                  <a:txBody>
                    <a:bodyPr/>
                    <a:lstStyle/>
                    <a:p>
                      <a:pPr algn="ctr">
                        <a:lnSpc>
                          <a:spcPct val="110000"/>
                        </a:lnSpc>
                        <a:spcBef>
                          <a:spcPts val="600"/>
                        </a:spcBef>
                        <a:spcAft>
                          <a:spcPts val="600"/>
                        </a:spcAft>
                      </a:pPr>
                      <a:r>
                        <a:rPr lang="tr-TR" sz="1000" b="0" dirty="0">
                          <a:solidFill>
                            <a:schemeClr val="tx1"/>
                          </a:solidFill>
                          <a:effectLst/>
                        </a:rPr>
                        <a:t>İlçe Başarı Ekibi</a:t>
                      </a:r>
                      <a:endParaRPr lang="tr-TR"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solidFill>
                      <a:schemeClr val="bg2">
                        <a:lumMod val="90000"/>
                      </a:schemeClr>
                    </a:solidFill>
                  </a:tcPr>
                </a:tc>
                <a:tc>
                  <a:txBody>
                    <a:bodyPr/>
                    <a:lstStyle/>
                    <a:p>
                      <a:pPr algn="ctr">
                        <a:lnSpc>
                          <a:spcPct val="110000"/>
                        </a:lnSpc>
                        <a:spcBef>
                          <a:spcPts val="300"/>
                        </a:spcBef>
                        <a:spcAft>
                          <a:spcPts val="300"/>
                        </a:spcAft>
                      </a:pPr>
                      <a:r>
                        <a:rPr lang="tr-TR" sz="1000" b="0" dirty="0">
                          <a:solidFill>
                            <a:schemeClr val="tx1"/>
                          </a:solidFill>
                          <a:effectLst/>
                        </a:rPr>
                        <a:t>Ekim 2015/Haziran 2016</a:t>
                      </a:r>
                      <a:endParaRPr lang="tr-TR"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solidFill>
                      <a:schemeClr val="bg2">
                        <a:lumMod val="90000"/>
                      </a:schemeClr>
                    </a:solidFill>
                  </a:tcPr>
                </a:tc>
              </a:tr>
              <a:tr h="797022">
                <a:tc>
                  <a:txBody>
                    <a:bodyPr/>
                    <a:lstStyle/>
                    <a:p>
                      <a:pPr algn="ctr">
                        <a:lnSpc>
                          <a:spcPct val="110000"/>
                        </a:lnSpc>
                        <a:spcBef>
                          <a:spcPts val="600"/>
                        </a:spcBef>
                        <a:spcAft>
                          <a:spcPts val="600"/>
                        </a:spcAft>
                      </a:pPr>
                      <a:r>
                        <a:rPr lang="tr-TR" sz="1100">
                          <a:effectLst/>
                        </a:rPr>
                        <a:t> </a:t>
                      </a:r>
                      <a:endParaRPr lang="tr-TR" sz="1000">
                        <a:effectLst/>
                      </a:endParaRPr>
                    </a:p>
                    <a:p>
                      <a:pPr algn="ctr">
                        <a:lnSpc>
                          <a:spcPct val="110000"/>
                        </a:lnSpc>
                        <a:spcBef>
                          <a:spcPts val="600"/>
                        </a:spcBef>
                        <a:spcAft>
                          <a:spcPts val="600"/>
                        </a:spcAft>
                      </a:pPr>
                      <a:r>
                        <a:rPr lang="tr-TR" sz="1100">
                          <a:effectLst/>
                        </a:rPr>
                        <a:t>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000" dirty="0">
                          <a:effectLst/>
                        </a:rPr>
                        <a:t>Öğrencilerin anlayarak hızlı okumalarını geliştirebilmeleri için </a:t>
                      </a:r>
                      <a:r>
                        <a:rPr lang="tr-TR" sz="1000" dirty="0" smtClean="0">
                          <a:effectLst/>
                        </a:rPr>
                        <a:t>“Anlayarak Hızlı </a:t>
                      </a:r>
                      <a:r>
                        <a:rPr lang="tr-TR" sz="1000" dirty="0">
                          <a:effectLst/>
                        </a:rPr>
                        <a:t>Okuma Tekniği” eğitimlerinin yapılmasını sağlamak</a:t>
                      </a:r>
                      <a:r>
                        <a:rPr lang="tr-TR" sz="1000" dirty="0" smtClean="0">
                          <a:effectLst/>
                        </a:rPr>
                        <a:t>. DAKA teknik destek kapsamında proje desteği</a:t>
                      </a:r>
                      <a:r>
                        <a:rPr lang="tr-TR" sz="1000" baseline="0" dirty="0" smtClean="0">
                          <a:effectLst/>
                        </a:rPr>
                        <a:t> alınabilir.</a:t>
                      </a:r>
                    </a:p>
                    <a:p>
                      <a:pPr algn="just">
                        <a:lnSpc>
                          <a:spcPct val="110000"/>
                        </a:lnSpc>
                        <a:spcBef>
                          <a:spcPts val="600"/>
                        </a:spcBef>
                        <a:spcAft>
                          <a:spcPts val="600"/>
                        </a:spcAft>
                      </a:pPr>
                      <a:r>
                        <a:rPr lang="tr-TR" sz="1000" i="1"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ERCİŞ,İPEKYOLU,TUŞBA,ÇATAK,EDREMİT İLÇELERİMİZ BU DESTEKTEN FAYDALANMIŞLARDIR.</a:t>
                      </a:r>
                      <a:endParaRPr lang="tr-TR" sz="1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000" dirty="0">
                          <a:effectLst/>
                        </a:rPr>
                        <a:t>İlçe Başarı Ekibi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a:effectLst/>
                        </a:rPr>
                        <a:t>Ekim 2015/Haziran 2016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1018051">
                <a:tc>
                  <a:txBody>
                    <a:bodyPr/>
                    <a:lstStyle/>
                    <a:p>
                      <a:pPr algn="ctr">
                        <a:lnSpc>
                          <a:spcPct val="110000"/>
                        </a:lnSpc>
                        <a:spcBef>
                          <a:spcPts val="600"/>
                        </a:spcBef>
                        <a:spcAft>
                          <a:spcPts val="600"/>
                        </a:spcAft>
                      </a:pPr>
                      <a:r>
                        <a:rPr lang="tr-TR" sz="1100">
                          <a:effectLst/>
                        </a:rPr>
                        <a:t>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000" dirty="0">
                          <a:effectLst/>
                        </a:rPr>
                        <a:t>İlçe Milli Eğitim Müdürlüğü tarafından kültürel, sanatsal ve sportif faaliyetler kapsamında (şiir, deneme, öykü yarışmaları, müzik ve şiir dinletileri, resim sergileri vb.) etkinlikler düzenlenmesini sağlamak.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600"/>
                        </a:spcBef>
                        <a:spcAft>
                          <a:spcPts val="600"/>
                        </a:spcAft>
                      </a:pPr>
                      <a:r>
                        <a:rPr lang="tr-TR" sz="1000" dirty="0">
                          <a:effectLst/>
                        </a:rPr>
                        <a:t>İlçe Başarı Ekibi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a:effectLst/>
                        </a:rPr>
                        <a:t>Ekim 2015/Haziran 2016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812896">
                <a:tc>
                  <a:txBody>
                    <a:bodyPr/>
                    <a:lstStyle/>
                    <a:p>
                      <a:pPr algn="ctr">
                        <a:lnSpc>
                          <a:spcPct val="110000"/>
                        </a:lnSpc>
                        <a:spcBef>
                          <a:spcPts val="600"/>
                        </a:spcBef>
                        <a:spcAft>
                          <a:spcPts val="600"/>
                        </a:spcAft>
                      </a:pPr>
                      <a:r>
                        <a:rPr lang="tr-TR" sz="11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000" dirty="0">
                          <a:effectLst/>
                        </a:rPr>
                        <a:t>Yapılan sınavların okullara ve derslere göre 1.ve 2.dönem sonunda ayrıntılı analiz ve değerlendirmelerin yapılmasını sağlamak.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000">
                          <a:effectLst/>
                        </a:rPr>
                        <a:t>İlçe Başarı Ekibi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a:effectLst/>
                        </a:rPr>
                        <a:t>Ocak  / Haziran 2016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760892">
                <a:tc>
                  <a:txBody>
                    <a:bodyPr/>
                    <a:lstStyle/>
                    <a:p>
                      <a:pPr algn="ctr">
                        <a:lnSpc>
                          <a:spcPct val="110000"/>
                        </a:lnSpc>
                        <a:spcBef>
                          <a:spcPts val="600"/>
                        </a:spcBef>
                        <a:spcAft>
                          <a:spcPts val="600"/>
                        </a:spcAft>
                      </a:pPr>
                      <a:r>
                        <a:rPr lang="tr-TR" sz="1100">
                          <a:effectLst/>
                        </a:rPr>
                        <a:t>11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000" dirty="0">
                          <a:effectLst/>
                        </a:rPr>
                        <a:t>Hedeflenen başarıyı yakalamayan </a:t>
                      </a:r>
                      <a:r>
                        <a:rPr lang="tr-TR" sz="1000" dirty="0" smtClean="0">
                          <a:effectLst/>
                        </a:rPr>
                        <a:t>okullar için </a:t>
                      </a:r>
                      <a:r>
                        <a:rPr lang="tr-TR" sz="1000" dirty="0">
                          <a:effectLst/>
                        </a:rPr>
                        <a:t>gerekli önlemlerin alınmasını sağlamak.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000">
                          <a:effectLst/>
                        </a:rPr>
                        <a:t>İlçe Başarı Ekibi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a:effectLst/>
                        </a:rPr>
                        <a:t>Ocak/Haziran 2016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1059778">
                <a:tc>
                  <a:txBody>
                    <a:bodyPr/>
                    <a:lstStyle/>
                    <a:p>
                      <a:pPr algn="ctr">
                        <a:lnSpc>
                          <a:spcPct val="110000"/>
                        </a:lnSpc>
                        <a:spcBef>
                          <a:spcPts val="600"/>
                        </a:spcBef>
                        <a:spcAft>
                          <a:spcPts val="600"/>
                        </a:spcAft>
                      </a:pPr>
                      <a:r>
                        <a:rPr lang="tr-TR" sz="1100">
                          <a:effectLst/>
                        </a:rPr>
                        <a:t>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000" dirty="0">
                          <a:effectLst/>
                        </a:rPr>
                        <a:t>Sınavlarda belirlenen hedefe ulaşmış okul yöneticileri, öğretmenler ve öğrencilerin ödüllendirilmesini sağlamak. , bunların milli eğitim bültenlerinde, web sayfalarında ve mahalli gazetelerde duyurulmasını sağlamak.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000">
                          <a:effectLst/>
                        </a:rPr>
                        <a:t>İlçe Başarı Ekibi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a:effectLst/>
                        </a:rPr>
                        <a:t>Ocak  / Haziran 2016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r h="529887">
                <a:tc>
                  <a:txBody>
                    <a:bodyPr/>
                    <a:lstStyle/>
                    <a:p>
                      <a:pPr algn="ctr">
                        <a:lnSpc>
                          <a:spcPct val="110000"/>
                        </a:lnSpc>
                        <a:spcBef>
                          <a:spcPts val="600"/>
                        </a:spcBef>
                        <a:spcAft>
                          <a:spcPts val="600"/>
                        </a:spcAft>
                      </a:pPr>
                      <a:r>
                        <a:rPr lang="tr-TR" sz="1100">
                          <a:effectLst/>
                        </a:rPr>
                        <a:t>13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000" dirty="0">
                          <a:effectLst/>
                        </a:rPr>
                        <a:t>Yakın okullarda görevli yönetici ve öğretmenlerin </a:t>
                      </a:r>
                      <a:r>
                        <a:rPr lang="tr-TR" sz="1000" dirty="0" smtClean="0">
                          <a:effectLst/>
                        </a:rPr>
                        <a:t>paylaşımlarda (iyi örnekler)  </a:t>
                      </a:r>
                      <a:r>
                        <a:rPr lang="tr-TR" sz="1000" dirty="0">
                          <a:effectLst/>
                        </a:rPr>
                        <a:t>bulunmaları amacıyla ziyaretler yapılmasını sağlamak.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000">
                          <a:effectLst/>
                        </a:rPr>
                        <a:t>İlçe Başarı Ekibi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000" dirty="0">
                          <a:effectLst/>
                        </a:rPr>
                        <a:t>Ekim 2015/Haziran 2016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32" marR="64532" marT="0" marB="0" anchor="ctr"/>
                </a:tc>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2690667993"/>
              </p:ext>
            </p:extLst>
          </p:nvPr>
        </p:nvGraphicFramePr>
        <p:xfrm>
          <a:off x="0" y="16"/>
          <a:ext cx="9144000" cy="554736"/>
        </p:xfrm>
        <a:graphic>
          <a:graphicData uri="http://schemas.openxmlformats.org/drawingml/2006/table">
            <a:tbl>
              <a:tblPr firstRow="1" firstCol="1" bandRow="1">
                <a:tableStyleId>{5C22544A-7EE6-4342-B048-85BDC9FD1C3A}</a:tableStyleId>
              </a:tblPr>
              <a:tblGrid>
                <a:gridCol w="641657"/>
                <a:gridCol w="4752529"/>
                <a:gridCol w="1944216"/>
                <a:gridCol w="1805598"/>
              </a:tblGrid>
              <a:tr h="476672">
                <a:tc>
                  <a:txBody>
                    <a:bodyPr/>
                    <a:lstStyle/>
                    <a:p>
                      <a:pPr marL="0" marR="0" indent="0" algn="ctr" defTabSz="914400" rtl="0" eaLnBrk="1" fontAlgn="auto" latinLnBrk="0" hangingPunct="1">
                        <a:lnSpc>
                          <a:spcPct val="110000"/>
                        </a:lnSpc>
                        <a:spcBef>
                          <a:spcPts val="600"/>
                        </a:spcBef>
                        <a:spcAft>
                          <a:spcPts val="600"/>
                        </a:spcAft>
                        <a:buClrTx/>
                        <a:buSzTx/>
                        <a:buFontTx/>
                        <a:buNone/>
                        <a:tabLst/>
                        <a:defRPr/>
                      </a:pPr>
                      <a:r>
                        <a:rPr lang="tr-TR" sz="1200" dirty="0" smtClean="0">
                          <a:solidFill>
                            <a:schemeClr val="bg1"/>
                          </a:solidFill>
                          <a:effectLst/>
                        </a:rPr>
                        <a:t>S.NO</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Bef>
                          <a:spcPts val="600"/>
                        </a:spcBef>
                        <a:spcAft>
                          <a:spcPts val="600"/>
                        </a:spcAft>
                      </a:pP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bg1"/>
                          </a:solidFill>
                          <a:effectLst/>
                        </a:rPr>
                        <a:t>FAALİYET</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SORUMLU</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TARİH</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r>
            </a:tbl>
          </a:graphicData>
        </a:graphic>
      </p:graphicFrame>
    </p:spTree>
    <p:extLst>
      <p:ext uri="{BB962C8B-B14F-4D97-AF65-F5344CB8AC3E}">
        <p14:creationId xmlns:p14="http://schemas.microsoft.com/office/powerpoint/2010/main" val="400006483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620082705"/>
              </p:ext>
            </p:extLst>
          </p:nvPr>
        </p:nvGraphicFramePr>
        <p:xfrm>
          <a:off x="0" y="554752"/>
          <a:ext cx="9144000" cy="7412383"/>
        </p:xfrm>
        <a:graphic>
          <a:graphicData uri="http://schemas.openxmlformats.org/drawingml/2006/table">
            <a:tbl>
              <a:tblPr firstRow="1" firstCol="1" bandRow="1">
                <a:tableStyleId>{5C22544A-7EE6-4342-B048-85BDC9FD1C3A}</a:tableStyleId>
              </a:tblPr>
              <a:tblGrid>
                <a:gridCol w="673866"/>
                <a:gridCol w="4708434"/>
                <a:gridCol w="1973134"/>
                <a:gridCol w="1788566"/>
              </a:tblGrid>
              <a:tr h="1159550">
                <a:tc>
                  <a:txBody>
                    <a:bodyPr/>
                    <a:lstStyle/>
                    <a:p>
                      <a:pPr algn="ctr">
                        <a:lnSpc>
                          <a:spcPct val="110000"/>
                        </a:lnSpc>
                        <a:spcBef>
                          <a:spcPts val="600"/>
                        </a:spcBef>
                        <a:spcAft>
                          <a:spcPts val="600"/>
                        </a:spcAft>
                      </a:pPr>
                      <a:r>
                        <a:rPr lang="tr-TR" sz="1300" dirty="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300" dirty="0">
                          <a:effectLst/>
                          <a:latin typeface="Times New Roman" panose="02020603050405020304" pitchFamily="18" charset="0"/>
                          <a:cs typeface="Times New Roman" panose="02020603050405020304" pitchFamily="18" charset="0"/>
                        </a:rPr>
                        <a:t>14</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5000"/>
                        </a:lnSpc>
                        <a:spcBef>
                          <a:spcPts val="1200"/>
                        </a:spcBef>
                        <a:spcAft>
                          <a:spcPts val="1200"/>
                        </a:spcAft>
                      </a:pPr>
                      <a:r>
                        <a:rPr lang="tr-TR" sz="1300" b="0" dirty="0" smtClean="0">
                          <a:solidFill>
                            <a:schemeClr val="tx1"/>
                          </a:solidFill>
                          <a:effectLst/>
                          <a:latin typeface="Times New Roman" panose="02020603050405020304" pitchFamily="18" charset="0"/>
                          <a:cs typeface="Times New Roman" panose="02020603050405020304" pitchFamily="18" charset="0"/>
                        </a:rPr>
                        <a:t>Hedef </a:t>
                      </a:r>
                      <a:r>
                        <a:rPr lang="tr-TR" sz="1300" b="0" dirty="0">
                          <a:solidFill>
                            <a:schemeClr val="tx1"/>
                          </a:solidFill>
                          <a:effectLst/>
                          <a:latin typeface="Times New Roman" panose="02020603050405020304" pitchFamily="18" charset="0"/>
                          <a:cs typeface="Times New Roman" panose="02020603050405020304" pitchFamily="18" charset="0"/>
                        </a:rPr>
                        <a:t>belirleme ve motivasyonu artırmaya yönelik olarak 12. sınıf öğrencileri üniversiteye </a:t>
                      </a:r>
                      <a:r>
                        <a:rPr lang="tr-TR" sz="1300" b="0" dirty="0" smtClean="0">
                          <a:solidFill>
                            <a:schemeClr val="tx1"/>
                          </a:solidFill>
                          <a:effectLst/>
                          <a:latin typeface="Times New Roman" panose="02020603050405020304" pitchFamily="18" charset="0"/>
                          <a:cs typeface="Times New Roman" panose="02020603050405020304" pitchFamily="18" charset="0"/>
                        </a:rPr>
                        <a:t>, </a:t>
                      </a:r>
                      <a:r>
                        <a:rPr lang="tr-TR" sz="1300" b="0" dirty="0">
                          <a:solidFill>
                            <a:schemeClr val="tx1"/>
                          </a:solidFill>
                          <a:effectLst/>
                          <a:latin typeface="Times New Roman" panose="02020603050405020304" pitchFamily="18" charset="0"/>
                          <a:cs typeface="Times New Roman" panose="02020603050405020304" pitchFamily="18" charset="0"/>
                        </a:rPr>
                        <a:t>8. sınıf öğrencileri başarılı liselere götürmeye yönelik geziler </a:t>
                      </a:r>
                      <a:r>
                        <a:rPr lang="tr-TR" sz="1300" b="0" dirty="0" smtClean="0">
                          <a:solidFill>
                            <a:schemeClr val="tx1"/>
                          </a:solidFill>
                          <a:effectLst/>
                          <a:latin typeface="Times New Roman" panose="02020603050405020304" pitchFamily="18" charset="0"/>
                          <a:cs typeface="Times New Roman" panose="02020603050405020304" pitchFamily="18" charset="0"/>
                        </a:rPr>
                        <a:t>düzenlemek.</a:t>
                      </a:r>
                      <a:endParaRPr lang="tr-TR" sz="1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solidFill>
                      <a:schemeClr val="bg2">
                        <a:lumMod val="90000"/>
                      </a:schemeClr>
                    </a:solidFill>
                  </a:tcPr>
                </a:tc>
                <a:tc>
                  <a:txBody>
                    <a:bodyPr/>
                    <a:lstStyle/>
                    <a:p>
                      <a:pPr algn="ctr">
                        <a:lnSpc>
                          <a:spcPct val="110000"/>
                        </a:lnSpc>
                        <a:spcBef>
                          <a:spcPts val="600"/>
                        </a:spcBef>
                        <a:spcAft>
                          <a:spcPts val="600"/>
                        </a:spcAft>
                      </a:pPr>
                      <a:r>
                        <a:rPr lang="tr-TR" sz="1300" b="0">
                          <a:solidFill>
                            <a:schemeClr val="tx1"/>
                          </a:solidFill>
                          <a:effectLst/>
                          <a:latin typeface="Times New Roman" panose="02020603050405020304" pitchFamily="18" charset="0"/>
                          <a:cs typeface="Times New Roman" panose="02020603050405020304" pitchFamily="18" charset="0"/>
                        </a:rPr>
                        <a:t>İlçe Başarı Ekibi</a:t>
                      </a:r>
                      <a:endParaRPr lang="tr-TR" sz="13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solidFill>
                      <a:schemeClr val="bg2">
                        <a:lumMod val="90000"/>
                      </a:schemeClr>
                    </a:solidFill>
                  </a:tcPr>
                </a:tc>
                <a:tc>
                  <a:txBody>
                    <a:bodyPr/>
                    <a:lstStyle/>
                    <a:p>
                      <a:pPr algn="ctr">
                        <a:lnSpc>
                          <a:spcPct val="110000"/>
                        </a:lnSpc>
                        <a:spcBef>
                          <a:spcPts val="300"/>
                        </a:spcBef>
                        <a:spcAft>
                          <a:spcPts val="300"/>
                        </a:spcAft>
                      </a:pPr>
                      <a:r>
                        <a:rPr lang="tr-TR" sz="1300" b="0" dirty="0">
                          <a:solidFill>
                            <a:schemeClr val="tx1"/>
                          </a:solidFill>
                          <a:effectLst/>
                          <a:latin typeface="Times New Roman" panose="02020603050405020304" pitchFamily="18" charset="0"/>
                          <a:cs typeface="Times New Roman" panose="02020603050405020304" pitchFamily="18" charset="0"/>
                        </a:rPr>
                        <a:t>Ekim 2015/Haziran 2016</a:t>
                      </a:r>
                      <a:endParaRPr lang="tr-TR" sz="1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solidFill>
                      <a:schemeClr val="bg2">
                        <a:lumMod val="90000"/>
                      </a:schemeClr>
                    </a:solidFill>
                  </a:tcPr>
                </a:tc>
              </a:tr>
              <a:tr h="1901842">
                <a:tc>
                  <a:txBody>
                    <a:bodyPr/>
                    <a:lstStyle/>
                    <a:p>
                      <a:pPr algn="ctr">
                        <a:lnSpc>
                          <a:spcPct val="110000"/>
                        </a:lnSpc>
                        <a:spcBef>
                          <a:spcPts val="600"/>
                        </a:spcBef>
                        <a:spcAft>
                          <a:spcPts val="600"/>
                        </a:spcAft>
                      </a:pPr>
                      <a:r>
                        <a:rPr lang="tr-TR" sz="13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3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300">
                          <a:effectLst/>
                          <a:latin typeface="Times New Roman" panose="02020603050405020304" pitchFamily="18" charset="0"/>
                          <a:cs typeface="Times New Roman" panose="02020603050405020304" pitchFamily="18" charset="0"/>
                        </a:rPr>
                        <a:t>15</a:t>
                      </a:r>
                      <a:endParaRPr lang="tr-T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300" dirty="0">
                          <a:effectLst/>
                          <a:latin typeface="Times New Roman" panose="02020603050405020304" pitchFamily="18" charset="0"/>
                          <a:cs typeface="Times New Roman" panose="02020603050405020304" pitchFamily="18" charset="0"/>
                        </a:rPr>
                        <a:t>Üniversite ve İlçe Milli Eğitim Müdürlüğü arasında düzenlenecek bir protokol ile Eğitim Fakültesi öğrencilerinin tüm bölümlerde yer alan "Topluma Hizmet Uygulamaları" dersi kapsamında okullarda  öğrencilere destek olmaları, okuma yazma bilmeyen öğrencilere kurslar, ortaokullarda matematik, fen bilimleri, sosyal bilgiler, Türkçe ve İngilizce; liselerde ise edebiyat, matematik, geometri, yabancı dil, fizik, kimya, biyoloji gibi derslerini destekleyici programlar düzenlenmesini sağlamak.</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300">
                          <a:effectLst/>
                          <a:latin typeface="Times New Roman" panose="02020603050405020304" pitchFamily="18" charset="0"/>
                          <a:cs typeface="Times New Roman" panose="02020603050405020304" pitchFamily="18" charset="0"/>
                        </a:rPr>
                        <a:t>İlçe Başarı Ekibi</a:t>
                      </a:r>
                      <a:endParaRPr lang="tr-T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300">
                          <a:effectLst/>
                          <a:latin typeface="Times New Roman" panose="02020603050405020304" pitchFamily="18" charset="0"/>
                          <a:cs typeface="Times New Roman" panose="02020603050405020304" pitchFamily="18" charset="0"/>
                        </a:rPr>
                        <a:t>Ekim 2015/Haziran 2016</a:t>
                      </a:r>
                      <a:endParaRPr lang="tr-T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1023583">
                <a:tc>
                  <a:txBody>
                    <a:bodyPr/>
                    <a:lstStyle/>
                    <a:p>
                      <a:pPr algn="ctr">
                        <a:lnSpc>
                          <a:spcPct val="110000"/>
                        </a:lnSpc>
                        <a:spcBef>
                          <a:spcPts val="600"/>
                        </a:spcBef>
                        <a:spcAft>
                          <a:spcPts val="600"/>
                        </a:spcAft>
                      </a:pPr>
                      <a:r>
                        <a:rPr lang="tr-TR" sz="1300">
                          <a:effectLst/>
                          <a:latin typeface="Times New Roman" panose="02020603050405020304" pitchFamily="18" charset="0"/>
                          <a:cs typeface="Times New Roman" panose="02020603050405020304" pitchFamily="18" charset="0"/>
                        </a:rPr>
                        <a:t>16</a:t>
                      </a:r>
                      <a:endParaRPr lang="tr-T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300" dirty="0">
                          <a:effectLst/>
                          <a:latin typeface="Times New Roman" panose="02020603050405020304" pitchFamily="18" charset="0"/>
                          <a:cs typeface="Times New Roman" panose="02020603050405020304" pitchFamily="18" charset="0"/>
                        </a:rPr>
                        <a:t>Yabancı dil öğretiminde </a:t>
                      </a:r>
                      <a:r>
                        <a:rPr lang="tr-TR" sz="1300" dirty="0" err="1">
                          <a:effectLst/>
                          <a:latin typeface="Times New Roman" panose="02020603050405020304" pitchFamily="18" charset="0"/>
                          <a:cs typeface="Times New Roman" panose="02020603050405020304" pitchFamily="18" charset="0"/>
                        </a:rPr>
                        <a:t>DynEd</a:t>
                      </a:r>
                      <a:r>
                        <a:rPr lang="tr-TR" sz="1300" dirty="0">
                          <a:effectLst/>
                          <a:latin typeface="Times New Roman" panose="02020603050405020304" pitchFamily="18" charset="0"/>
                          <a:cs typeface="Times New Roman" panose="02020603050405020304" pitchFamily="18" charset="0"/>
                        </a:rPr>
                        <a:t> ve benzeri programların kullanımının yaygınlaştırılmasını sağlamak.</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300" dirty="0">
                          <a:effectLst/>
                          <a:latin typeface="Times New Roman" panose="02020603050405020304" pitchFamily="18" charset="0"/>
                          <a:cs typeface="Times New Roman" panose="02020603050405020304" pitchFamily="18" charset="0"/>
                        </a:rPr>
                        <a:t>İlçe Başarı Ekibi</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300" dirty="0">
                          <a:effectLst/>
                          <a:latin typeface="Times New Roman" panose="02020603050405020304" pitchFamily="18" charset="0"/>
                          <a:cs typeface="Times New Roman" panose="02020603050405020304" pitchFamily="18" charset="0"/>
                        </a:rPr>
                        <a:t>Ekim 2015/Haziran 2016</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1109136">
                <a:tc>
                  <a:txBody>
                    <a:bodyPr/>
                    <a:lstStyle/>
                    <a:p>
                      <a:pPr algn="ctr">
                        <a:lnSpc>
                          <a:spcPct val="110000"/>
                        </a:lnSpc>
                        <a:spcBef>
                          <a:spcPts val="600"/>
                        </a:spcBef>
                        <a:spcAft>
                          <a:spcPts val="600"/>
                        </a:spcAft>
                      </a:pPr>
                      <a:endParaRPr lang="tr-T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300" dirty="0" smtClean="0">
                          <a:effectLst/>
                          <a:latin typeface="Times New Roman" panose="02020603050405020304" pitchFamily="18" charset="0"/>
                          <a:ea typeface="Calibri" panose="020F0502020204030204" pitchFamily="34" charset="0"/>
                          <a:cs typeface="Times New Roman" panose="02020603050405020304" pitchFamily="18" charset="0"/>
                        </a:rPr>
                        <a:t>TÜBİTAK tarafından düzenlenen</a:t>
                      </a:r>
                      <a:r>
                        <a:rPr lang="tr-TR" sz="1300" baseline="0" dirty="0" smtClean="0">
                          <a:effectLst/>
                          <a:latin typeface="Times New Roman" panose="02020603050405020304" pitchFamily="18" charset="0"/>
                          <a:ea typeface="Calibri" panose="020F0502020204030204" pitchFamily="34" charset="0"/>
                          <a:cs typeface="Times New Roman" panose="02020603050405020304" pitchFamily="18" charset="0"/>
                        </a:rPr>
                        <a:t> Bilim fuarı, Bilim kampı ve diğer çağrılara  katılım sağlamak.</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300" dirty="0">
                          <a:effectLst/>
                          <a:latin typeface="Times New Roman" panose="02020603050405020304" pitchFamily="18" charset="0"/>
                          <a:cs typeface="Times New Roman" panose="02020603050405020304" pitchFamily="18" charset="0"/>
                        </a:rPr>
                        <a:t>İlçe Başarı Ekibi</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300" dirty="0">
                          <a:effectLst/>
                          <a:latin typeface="Times New Roman" panose="02020603050405020304" pitchFamily="18" charset="0"/>
                          <a:cs typeface="Times New Roman" panose="02020603050405020304" pitchFamily="18" charset="0"/>
                        </a:rPr>
                        <a:t>Ekim 2015/Haziran 2016</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1109136">
                <a:tc>
                  <a:txBody>
                    <a:bodyPr/>
                    <a:lstStyle/>
                    <a:p>
                      <a:pPr algn="ctr">
                        <a:lnSpc>
                          <a:spcPct val="110000"/>
                        </a:lnSpc>
                        <a:spcBef>
                          <a:spcPts val="600"/>
                        </a:spcBef>
                        <a:spcAft>
                          <a:spcPts val="600"/>
                        </a:spcAft>
                      </a:pPr>
                      <a:r>
                        <a:rPr lang="tr-TR" sz="1300">
                          <a:effectLst/>
                          <a:latin typeface="Times New Roman" panose="02020603050405020304" pitchFamily="18" charset="0"/>
                          <a:cs typeface="Times New Roman" panose="02020603050405020304" pitchFamily="18" charset="0"/>
                        </a:rPr>
                        <a:t>17</a:t>
                      </a:r>
                      <a:endParaRPr lang="tr-T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300" dirty="0">
                          <a:effectLst/>
                          <a:latin typeface="Times New Roman" panose="02020603050405020304" pitchFamily="18" charset="0"/>
                          <a:cs typeface="Times New Roman" panose="02020603050405020304" pitchFamily="18" charset="0"/>
                        </a:rPr>
                        <a:t>Yılsonunda okulların ve ilçelerin merkezi sınavlardaki başarı göstergelerini, belirlenen hedeflere ulaşma durumunu analiz etme ve değerlendirmesini yapmak.(İzleme Değerlendirme Birimi)</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300">
                          <a:effectLst/>
                          <a:latin typeface="Times New Roman" panose="02020603050405020304" pitchFamily="18" charset="0"/>
                          <a:cs typeface="Times New Roman" panose="02020603050405020304" pitchFamily="18" charset="0"/>
                        </a:rPr>
                        <a:t>İlçe Başarı Ekibi</a:t>
                      </a:r>
                      <a:endParaRPr lang="tr-T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300">
                          <a:effectLst/>
                          <a:latin typeface="Times New Roman" panose="02020603050405020304" pitchFamily="18" charset="0"/>
                          <a:cs typeface="Times New Roman" panose="02020603050405020304" pitchFamily="18" charset="0"/>
                        </a:rPr>
                        <a:t>Ekim 2015/Haziran 2016</a:t>
                      </a:r>
                      <a:endParaRPr lang="tr-T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1109136">
                <a:tc>
                  <a:txBody>
                    <a:bodyPr/>
                    <a:lstStyle/>
                    <a:p>
                      <a:pPr algn="ctr">
                        <a:lnSpc>
                          <a:spcPct val="110000"/>
                        </a:lnSpc>
                        <a:spcBef>
                          <a:spcPts val="600"/>
                        </a:spcBef>
                        <a:spcAft>
                          <a:spcPts val="600"/>
                        </a:spcAft>
                      </a:pPr>
                      <a:r>
                        <a:rPr lang="tr-TR" sz="1300">
                          <a:effectLst/>
                          <a:latin typeface="Times New Roman" panose="02020603050405020304" pitchFamily="18" charset="0"/>
                          <a:cs typeface="Times New Roman" panose="02020603050405020304" pitchFamily="18" charset="0"/>
                        </a:rPr>
                        <a:t>18</a:t>
                      </a:r>
                      <a:endParaRPr lang="tr-T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300" dirty="0">
                          <a:effectLst/>
                          <a:latin typeface="Times New Roman" panose="02020603050405020304" pitchFamily="18" charset="0"/>
                          <a:cs typeface="Times New Roman" panose="02020603050405020304" pitchFamily="18" charset="0"/>
                        </a:rPr>
                        <a:t>Eylem planlarının bitiminde genel değerlendirmenin yapılarak belirlenen hedeflere ne ölçüde ulaşıldığının belirlenmesi, hazırlanan raporun il başarı ekibi ile paylaşmak.</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300">
                          <a:effectLst/>
                          <a:latin typeface="Times New Roman" panose="02020603050405020304" pitchFamily="18" charset="0"/>
                          <a:cs typeface="Times New Roman" panose="02020603050405020304" pitchFamily="18" charset="0"/>
                        </a:rPr>
                        <a:t>İlçe Başarı Ekibi</a:t>
                      </a:r>
                      <a:endParaRPr lang="tr-T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300" dirty="0">
                          <a:effectLst/>
                          <a:latin typeface="Times New Roman" panose="02020603050405020304" pitchFamily="18" charset="0"/>
                          <a:cs typeface="Times New Roman" panose="02020603050405020304" pitchFamily="18" charset="0"/>
                        </a:rPr>
                        <a:t>Ekim 2015/Haziran 2016</a:t>
                      </a:r>
                      <a:endParaRPr lang="tr-T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580033080"/>
              </p:ext>
            </p:extLst>
          </p:nvPr>
        </p:nvGraphicFramePr>
        <p:xfrm>
          <a:off x="0" y="16"/>
          <a:ext cx="9144000" cy="554736"/>
        </p:xfrm>
        <a:graphic>
          <a:graphicData uri="http://schemas.openxmlformats.org/drawingml/2006/table">
            <a:tbl>
              <a:tblPr firstRow="1" firstCol="1" bandRow="1">
                <a:tableStyleId>{5C22544A-7EE6-4342-B048-85BDC9FD1C3A}</a:tableStyleId>
              </a:tblPr>
              <a:tblGrid>
                <a:gridCol w="641657"/>
                <a:gridCol w="4752529"/>
                <a:gridCol w="1944216"/>
                <a:gridCol w="1805598"/>
              </a:tblGrid>
              <a:tr h="476672">
                <a:tc>
                  <a:txBody>
                    <a:bodyPr/>
                    <a:lstStyle/>
                    <a:p>
                      <a:pPr marL="0" marR="0" indent="0" algn="ctr" defTabSz="914400" rtl="0" eaLnBrk="1" fontAlgn="auto" latinLnBrk="0" hangingPunct="1">
                        <a:lnSpc>
                          <a:spcPct val="110000"/>
                        </a:lnSpc>
                        <a:spcBef>
                          <a:spcPts val="600"/>
                        </a:spcBef>
                        <a:spcAft>
                          <a:spcPts val="600"/>
                        </a:spcAft>
                        <a:buClrTx/>
                        <a:buSzTx/>
                        <a:buFontTx/>
                        <a:buNone/>
                        <a:tabLst/>
                        <a:defRPr/>
                      </a:pPr>
                      <a:r>
                        <a:rPr lang="tr-TR" sz="1200" dirty="0" smtClean="0">
                          <a:solidFill>
                            <a:schemeClr val="bg1"/>
                          </a:solidFill>
                          <a:effectLst/>
                        </a:rPr>
                        <a:t>S.NO</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Bef>
                          <a:spcPts val="600"/>
                        </a:spcBef>
                        <a:spcAft>
                          <a:spcPts val="600"/>
                        </a:spcAft>
                      </a:pP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bg1"/>
                          </a:solidFill>
                          <a:effectLst/>
                        </a:rPr>
                        <a:t>FAALİYET</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SORUMLU</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TARİH</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r>
            </a:tbl>
          </a:graphicData>
        </a:graphic>
      </p:graphicFrame>
    </p:spTree>
    <p:extLst>
      <p:ext uri="{BB962C8B-B14F-4D97-AF65-F5344CB8AC3E}">
        <p14:creationId xmlns:p14="http://schemas.microsoft.com/office/powerpoint/2010/main" val="2991033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4624"/>
            <a:ext cx="8229600" cy="1143000"/>
          </a:xfrm>
        </p:spPr>
        <p:txBody>
          <a:bodyPr>
            <a:noAutofit/>
          </a:bodyPr>
          <a:lstStyle/>
          <a:p>
            <a:pPr algn="ctr"/>
            <a:r>
              <a:rPr lang="tr-TR" sz="2400" i="1" dirty="0">
                <a:solidFill>
                  <a:schemeClr val="tx1"/>
                </a:solidFill>
                <a:effectLst/>
                <a:latin typeface="Times New Roman" panose="02020603050405020304" pitchFamily="18" charset="0"/>
                <a:cs typeface="Times New Roman" panose="02020603050405020304" pitchFamily="18" charset="0"/>
              </a:rPr>
              <a:t>VAN MİLLİ EĞİTİM MÜDÜRLÜĞÜ</a:t>
            </a:r>
            <a:r>
              <a:rPr lang="tr-TR" sz="2400" dirty="0">
                <a:solidFill>
                  <a:schemeClr val="tx1"/>
                </a:solidFill>
                <a:effectLst/>
                <a:latin typeface="Times New Roman" panose="02020603050405020304" pitchFamily="18" charset="0"/>
                <a:cs typeface="Times New Roman" panose="02020603050405020304" pitchFamily="18" charset="0"/>
              </a:rPr>
              <a:t/>
            </a:r>
            <a:br>
              <a:rPr lang="tr-TR" sz="2400" dirty="0">
                <a:solidFill>
                  <a:schemeClr val="tx1"/>
                </a:solidFill>
                <a:effectLst/>
                <a:latin typeface="Times New Roman" panose="02020603050405020304" pitchFamily="18" charset="0"/>
                <a:cs typeface="Times New Roman" panose="02020603050405020304" pitchFamily="18" charset="0"/>
              </a:rPr>
            </a:br>
            <a:r>
              <a:rPr lang="tr-TR" sz="2400" i="1" dirty="0">
                <a:solidFill>
                  <a:schemeClr val="tx1"/>
                </a:solidFill>
                <a:effectLst/>
                <a:latin typeface="Times New Roman" panose="02020603050405020304" pitchFamily="18" charset="0"/>
                <a:cs typeface="Times New Roman" panose="02020603050405020304" pitchFamily="18" charset="0"/>
              </a:rPr>
              <a:t>BAŞARIYI ARTIRMAYA YÖNELİK</a:t>
            </a:r>
            <a:r>
              <a:rPr lang="tr-TR" sz="2400" dirty="0">
                <a:solidFill>
                  <a:schemeClr val="tx1"/>
                </a:solidFill>
                <a:effectLst/>
                <a:latin typeface="Times New Roman" panose="02020603050405020304" pitchFamily="18" charset="0"/>
                <a:cs typeface="Times New Roman" panose="02020603050405020304" pitchFamily="18" charset="0"/>
              </a:rPr>
              <a:t/>
            </a:r>
            <a:br>
              <a:rPr lang="tr-TR" sz="2400" dirty="0">
                <a:solidFill>
                  <a:schemeClr val="tx1"/>
                </a:solidFill>
                <a:effectLst/>
                <a:latin typeface="Times New Roman" panose="02020603050405020304" pitchFamily="18" charset="0"/>
                <a:cs typeface="Times New Roman" panose="02020603050405020304" pitchFamily="18" charset="0"/>
              </a:rPr>
            </a:br>
            <a:r>
              <a:rPr lang="tr-TR" sz="2400" i="1" dirty="0">
                <a:solidFill>
                  <a:schemeClr val="tx1"/>
                </a:solidFill>
                <a:effectLst/>
                <a:latin typeface="Times New Roman" panose="02020603050405020304" pitchFamily="18" charset="0"/>
                <a:cs typeface="Times New Roman" panose="02020603050405020304" pitchFamily="18" charset="0"/>
              </a:rPr>
              <a:t>OKUL/KURUM EYLEM PLANI 2015-2016</a:t>
            </a:r>
            <a:endParaRPr lang="tr-TR" sz="2400"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22873760"/>
              </p:ext>
            </p:extLst>
          </p:nvPr>
        </p:nvGraphicFramePr>
        <p:xfrm>
          <a:off x="457200" y="1124744"/>
          <a:ext cx="8363271" cy="4708652"/>
        </p:xfrm>
        <a:graphic>
          <a:graphicData uri="http://schemas.openxmlformats.org/drawingml/2006/table">
            <a:tbl>
              <a:tblPr firstRow="1" firstCol="1" bandRow="1">
                <a:tableStyleId>{5C22544A-7EE6-4342-B048-85BDC9FD1C3A}</a:tableStyleId>
              </a:tblPr>
              <a:tblGrid>
                <a:gridCol w="616331"/>
                <a:gridCol w="4306420"/>
                <a:gridCol w="1804664"/>
                <a:gridCol w="1635856"/>
              </a:tblGrid>
              <a:tr h="193059">
                <a:tc>
                  <a:txBody>
                    <a:bodyPr/>
                    <a:lstStyle/>
                    <a:p>
                      <a:pPr algn="ctr">
                        <a:lnSpc>
                          <a:spcPct val="115000"/>
                        </a:lnSpc>
                        <a:spcAft>
                          <a:spcPts val="0"/>
                        </a:spcAft>
                      </a:pPr>
                      <a:r>
                        <a:rPr lang="tr-TR" sz="1200" dirty="0">
                          <a:effectLst/>
                          <a:latin typeface="Times New Roman" panose="02020603050405020304" pitchFamily="18" charset="0"/>
                          <a:cs typeface="Times New Roman" panose="02020603050405020304" pitchFamily="18" charset="0"/>
                        </a:rPr>
                        <a:t>S.NO</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5000"/>
                        </a:lnSpc>
                        <a:spcBef>
                          <a:spcPts val="1200"/>
                        </a:spcBef>
                        <a:spcAft>
                          <a:spcPts val="1200"/>
                        </a:spcAft>
                      </a:pPr>
                      <a:r>
                        <a:rPr lang="tr-TR" sz="1200" dirty="0">
                          <a:effectLst/>
                          <a:latin typeface="Times New Roman" panose="02020603050405020304" pitchFamily="18" charset="0"/>
                          <a:cs typeface="Times New Roman" panose="02020603050405020304" pitchFamily="18" charset="0"/>
                        </a:rPr>
                        <a:t>FAALİYET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5000"/>
                        </a:lnSpc>
                        <a:spcBef>
                          <a:spcPts val="1200"/>
                        </a:spcBef>
                        <a:spcAft>
                          <a:spcPts val="1200"/>
                        </a:spcAft>
                      </a:pPr>
                      <a:r>
                        <a:rPr lang="tr-TR" sz="1200">
                          <a:effectLst/>
                          <a:latin typeface="Times New Roman" panose="02020603050405020304" pitchFamily="18" charset="0"/>
                          <a:cs typeface="Times New Roman" panose="02020603050405020304" pitchFamily="18" charset="0"/>
                        </a:rPr>
                        <a:t>SORUMLU</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5000"/>
                        </a:lnSpc>
                        <a:spcBef>
                          <a:spcPts val="1200"/>
                        </a:spcBef>
                        <a:spcAft>
                          <a:spcPts val="1200"/>
                        </a:spcAft>
                      </a:pPr>
                      <a:r>
                        <a:rPr lang="tr-TR" sz="1200">
                          <a:effectLst/>
                          <a:latin typeface="Times New Roman" panose="02020603050405020304" pitchFamily="18" charset="0"/>
                          <a:cs typeface="Times New Roman" panose="02020603050405020304" pitchFamily="18" charset="0"/>
                        </a:rPr>
                        <a:t>TARİH</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738658">
                <a:tc>
                  <a:txBody>
                    <a:bodyPr/>
                    <a:lstStyle/>
                    <a:p>
                      <a:pPr algn="ctr">
                        <a:lnSpc>
                          <a:spcPct val="115000"/>
                        </a:lnSpc>
                        <a:spcBef>
                          <a:spcPts val="1200"/>
                        </a:spcBef>
                        <a:spcAft>
                          <a:spcPts val="1200"/>
                        </a:spcAft>
                      </a:pPr>
                      <a:r>
                        <a:rPr lang="tr-TR" sz="1200">
                          <a:effectLst/>
                          <a:latin typeface="Times New Roman" panose="02020603050405020304" pitchFamily="18" charset="0"/>
                          <a:cs typeface="Times New Roman" panose="02020603050405020304" pitchFamily="18" charset="0"/>
                        </a:rPr>
                        <a:t>1</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Okullarda okul müdürlerinin başkanlığında Okul Başarı Ekibi (Okul müdürü, müdür yardımcısı, rehber öğretmen, farklı branşlardan üç öğretmen) oluşturularak, yıllık çalışma takvimini hazırlamak.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5000"/>
                        </a:lnSpc>
                        <a:spcBef>
                          <a:spcPts val="1200"/>
                        </a:spcBef>
                        <a:spcAft>
                          <a:spcPts val="1200"/>
                        </a:spcAft>
                      </a:pPr>
                      <a:r>
                        <a:rPr lang="tr-TR" sz="1200">
                          <a:effectLst/>
                          <a:latin typeface="Times New Roman" panose="02020603050405020304" pitchFamily="18" charset="0"/>
                          <a:cs typeface="Times New Roman" panose="02020603050405020304" pitchFamily="18" charset="0"/>
                        </a:rPr>
                        <a:t>Okul müdürü</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Ekim 2015</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553994">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2</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Okullarda her gün okul müdürü, müdür yardımcıları, öğretmenler, öğrenciler ve yardımcı hizmet personeli dahil herkesin katılımı ile 20 </a:t>
                      </a:r>
                      <a:r>
                        <a:rPr lang="tr-TR" sz="1200" dirty="0" err="1">
                          <a:effectLst/>
                          <a:latin typeface="Times New Roman" panose="02020603050405020304" pitchFamily="18" charset="0"/>
                          <a:cs typeface="Times New Roman" panose="02020603050405020304" pitchFamily="18" charset="0"/>
                        </a:rPr>
                        <a:t>dk</a:t>
                      </a:r>
                      <a:r>
                        <a:rPr lang="tr-TR" sz="1200" dirty="0">
                          <a:effectLst/>
                          <a:latin typeface="Times New Roman" panose="02020603050405020304" pitchFamily="18" charset="0"/>
                          <a:cs typeface="Times New Roman" panose="02020603050405020304" pitchFamily="18" charset="0"/>
                        </a:rPr>
                        <a:t> </a:t>
                      </a:r>
                      <a:r>
                        <a:rPr lang="tr-TR" sz="1200" dirty="0" err="1">
                          <a:effectLst/>
                          <a:latin typeface="Times New Roman" panose="02020603050405020304" pitchFamily="18" charset="0"/>
                          <a:cs typeface="Times New Roman" panose="02020603050405020304" pitchFamily="18" charset="0"/>
                        </a:rPr>
                        <a:t>lık</a:t>
                      </a:r>
                      <a:r>
                        <a:rPr lang="tr-TR" sz="1200" dirty="0">
                          <a:effectLst/>
                          <a:latin typeface="Times New Roman" panose="02020603050405020304" pitchFamily="18" charset="0"/>
                          <a:cs typeface="Times New Roman" panose="02020603050405020304" pitchFamily="18" charset="0"/>
                        </a:rPr>
                        <a:t> okuma etkinliği düzenlemek.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693891">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3</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En çok kitap okuyan öğrenciler, öğretmenler ve yöneticiler belirlenerek ödüllendirme yapmak.</a:t>
                      </a:r>
                    </a:p>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(Başarı belgesi, Plaket, küçük ödüller ve Gezi vb.)</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200"/>
                        </a:spcBef>
                        <a:spcAft>
                          <a:spcPts val="100"/>
                        </a:spcAft>
                      </a:pPr>
                      <a:r>
                        <a:rPr lang="tr-TR" sz="1200">
                          <a:effectLst/>
                          <a:latin typeface="Times New Roman" panose="02020603050405020304" pitchFamily="18" charset="0"/>
                          <a:cs typeface="Times New Roman" panose="02020603050405020304" pitchFamily="18" charset="0"/>
                        </a:rPr>
                        <a:t>Mayıs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439278">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4</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Okullarda yıl içinde okulun ve ailelerin imkânları ölçüsünde deneme sınavları düzenlemek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Okul Başarı Ekibi</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623943">
                <a:tc>
                  <a:txBody>
                    <a:bodyPr/>
                    <a:lstStyle/>
                    <a:p>
                      <a:pPr algn="ctr">
                        <a:lnSpc>
                          <a:spcPct val="110000"/>
                        </a:lnSpc>
                        <a:spcBef>
                          <a:spcPts val="600"/>
                        </a:spcBef>
                        <a:spcAft>
                          <a:spcPts val="0"/>
                        </a:spcAft>
                      </a:pPr>
                      <a:r>
                        <a:rPr lang="tr-TR" sz="1200">
                          <a:effectLst/>
                          <a:latin typeface="Times New Roman" panose="02020603050405020304" pitchFamily="18" charset="0"/>
                          <a:cs typeface="Times New Roman" panose="02020603050405020304" pitchFamily="18" charset="0"/>
                        </a:rPr>
                        <a:t>5</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0"/>
                        </a:spcAft>
                      </a:pPr>
                      <a:r>
                        <a:rPr lang="tr-TR" sz="1200" dirty="0">
                          <a:effectLst/>
                          <a:latin typeface="Times New Roman" panose="02020603050405020304" pitchFamily="18" charset="0"/>
                          <a:cs typeface="Times New Roman" panose="02020603050405020304" pitchFamily="18" charset="0"/>
                        </a:rPr>
                        <a:t>Deneme sınav sonuçlarının şubelere, derslere ve branşlara göre ayrıntılı analizini ve değerlendirmelerini yapmak. </a:t>
                      </a:r>
                    </a:p>
                    <a:p>
                      <a:pPr algn="just">
                        <a:lnSpc>
                          <a:spcPct val="110000"/>
                        </a:lnSpc>
                        <a:spcBef>
                          <a:spcPts val="600"/>
                        </a:spcBef>
                        <a:spcAft>
                          <a:spcPts val="0"/>
                        </a:spcAft>
                      </a:pP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0"/>
                        </a:spcAft>
                      </a:pPr>
                      <a:r>
                        <a:rPr lang="tr-TR" sz="120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0"/>
                        </a:spcAft>
                      </a:pPr>
                      <a:r>
                        <a:rPr lang="tr-TR" sz="1200">
                          <a:effectLst/>
                          <a:latin typeface="Times New Roman" panose="02020603050405020304" pitchFamily="18" charset="0"/>
                          <a:cs typeface="Times New Roman" panose="02020603050405020304" pitchFamily="18" charset="0"/>
                        </a:rPr>
                        <a:t>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439278">
                <a:tc>
                  <a:txBody>
                    <a:bodyPr/>
                    <a:lstStyle/>
                    <a:p>
                      <a:pPr algn="ctr">
                        <a:lnSpc>
                          <a:spcPct val="115000"/>
                        </a:lnSpc>
                        <a:spcAft>
                          <a:spcPts val="0"/>
                        </a:spcAft>
                      </a:pPr>
                      <a:r>
                        <a:rPr lang="tr-TR" sz="1200">
                          <a:effectLst/>
                          <a:latin typeface="Times New Roman" panose="02020603050405020304" pitchFamily="18" charset="0"/>
                          <a:cs typeface="Times New Roman" panose="02020603050405020304" pitchFamily="18" charset="0"/>
                        </a:rPr>
                        <a:t>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Sınav sonuçlarına göre hedeflenen başarıyı yakalayamayan sınıflar ve branşlar için gerekli tedbirleri almak. </a:t>
                      </a:r>
                      <a:r>
                        <a:rPr lang="tr-TR" sz="1200" dirty="0" smtClean="0">
                          <a:effectLst/>
                          <a:latin typeface="Times New Roman" panose="02020603050405020304" pitchFamily="18" charset="0"/>
                          <a:cs typeface="Times New Roman" panose="02020603050405020304" pitchFamily="18" charset="0"/>
                        </a:rPr>
                        <a:t>(zümre toplantıları önemli)</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693891">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7</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Farklı şubelere giren öğretmenlerin ders sınavlarından en az birini ortak yapmalarını planlamak.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Haziran 2016</a:t>
                      </a:r>
                    </a:p>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bl>
          </a:graphicData>
        </a:graphic>
      </p:graphicFrame>
    </p:spTree>
    <p:extLst>
      <p:ext uri="{BB962C8B-B14F-4D97-AF65-F5344CB8AC3E}">
        <p14:creationId xmlns:p14="http://schemas.microsoft.com/office/powerpoint/2010/main" val="107084228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68726420"/>
              </p:ext>
            </p:extLst>
          </p:nvPr>
        </p:nvGraphicFramePr>
        <p:xfrm>
          <a:off x="36512" y="548680"/>
          <a:ext cx="9107487" cy="6408713"/>
        </p:xfrm>
        <a:graphic>
          <a:graphicData uri="http://schemas.openxmlformats.org/drawingml/2006/table">
            <a:tbl>
              <a:tblPr firstRow="1" firstCol="1" bandRow="1">
                <a:tableStyleId>{5C22544A-7EE6-4342-B048-85BDC9FD1C3A}</a:tableStyleId>
              </a:tblPr>
              <a:tblGrid>
                <a:gridCol w="671175"/>
                <a:gridCol w="4689632"/>
                <a:gridCol w="1965255"/>
                <a:gridCol w="1781425"/>
              </a:tblGrid>
              <a:tr h="935125">
                <a:tc>
                  <a:txBody>
                    <a:bodyPr/>
                    <a:lstStyle/>
                    <a:p>
                      <a:pPr algn="ctr">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8</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just">
                        <a:lnSpc>
                          <a:spcPct val="110000"/>
                        </a:lnSpc>
                        <a:spcBef>
                          <a:spcPts val="600"/>
                        </a:spcBef>
                        <a:spcAft>
                          <a:spcPts val="600"/>
                        </a:spcAft>
                      </a:pPr>
                      <a:r>
                        <a:rPr lang="tr-TR" sz="1200" b="0" dirty="0">
                          <a:solidFill>
                            <a:schemeClr val="tx1"/>
                          </a:solidFill>
                          <a:effectLst/>
                          <a:latin typeface="Times New Roman" panose="02020603050405020304" pitchFamily="18" charset="0"/>
                          <a:cs typeface="Times New Roman" panose="02020603050405020304" pitchFamily="18" charset="0"/>
                        </a:rPr>
                        <a:t>Velilerin, çocuklarının eğitimleriyle ilgilenmelerini, okulla işbirliği yapmalarını sağlamak amacıyla okullarda veli bilgilendirme programları düzenlemek.</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solidFill>
                      <a:schemeClr val="bg2">
                        <a:lumMod val="90000"/>
                      </a:schemeClr>
                    </a:solidFill>
                  </a:tcPr>
                </a:tc>
                <a:tc>
                  <a:txBody>
                    <a:bodyPr/>
                    <a:lstStyle/>
                    <a:p>
                      <a:pPr algn="ctr">
                        <a:lnSpc>
                          <a:spcPct val="110000"/>
                        </a:lnSpc>
                        <a:spcBef>
                          <a:spcPts val="600"/>
                        </a:spcBef>
                        <a:spcAft>
                          <a:spcPts val="600"/>
                        </a:spcAft>
                      </a:pPr>
                      <a:r>
                        <a:rPr lang="tr-TR" sz="1200" b="0">
                          <a:solidFill>
                            <a:schemeClr val="tx1"/>
                          </a:solidFill>
                          <a:effectLst/>
                          <a:latin typeface="Times New Roman" panose="02020603050405020304" pitchFamily="18" charset="0"/>
                          <a:cs typeface="Times New Roman" panose="02020603050405020304" pitchFamily="18" charset="0"/>
                        </a:rPr>
                        <a:t>Okul Başarı Ekibi</a:t>
                      </a:r>
                      <a:endParaRPr lang="tr-TR"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solidFill>
                      <a:schemeClr val="bg2">
                        <a:lumMod val="90000"/>
                      </a:schemeClr>
                    </a:solidFill>
                  </a:tcPr>
                </a:tc>
                <a:tc>
                  <a:txBody>
                    <a:bodyPr/>
                    <a:lstStyle/>
                    <a:p>
                      <a:pPr algn="ctr">
                        <a:lnSpc>
                          <a:spcPct val="110000"/>
                        </a:lnSpc>
                        <a:spcBef>
                          <a:spcPts val="300"/>
                        </a:spcBef>
                        <a:spcAft>
                          <a:spcPts val="300"/>
                        </a:spcAft>
                      </a:pPr>
                      <a:r>
                        <a:rPr lang="tr-TR" sz="1200" b="0" dirty="0">
                          <a:solidFill>
                            <a:schemeClr val="tx1"/>
                          </a:solidFill>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b="0" dirty="0">
                          <a:solidFill>
                            <a:schemeClr val="tx1"/>
                          </a:solidFill>
                          <a:effectLst/>
                          <a:latin typeface="Times New Roman" panose="02020603050405020304" pitchFamily="18" charset="0"/>
                          <a:cs typeface="Times New Roman" panose="02020603050405020304" pitchFamily="18" charset="0"/>
                        </a:rPr>
                        <a:t>Haziran 2016</a:t>
                      </a:r>
                    </a:p>
                    <a:p>
                      <a:pPr algn="ctr">
                        <a:lnSpc>
                          <a:spcPct val="110000"/>
                        </a:lnSpc>
                        <a:spcBef>
                          <a:spcPts val="300"/>
                        </a:spcBef>
                        <a:spcAft>
                          <a:spcPts val="300"/>
                        </a:spcAft>
                      </a:pPr>
                      <a:r>
                        <a:rPr lang="tr-TR" sz="1200" b="0" dirty="0">
                          <a:solidFill>
                            <a:schemeClr val="tx1"/>
                          </a:solidFill>
                          <a:effectLst/>
                          <a:latin typeface="Times New Roman" panose="02020603050405020304" pitchFamily="18" charset="0"/>
                          <a:cs typeface="Times New Roman" panose="02020603050405020304" pitchFamily="18" charset="0"/>
                        </a:rPr>
                        <a:t> </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solidFill>
                      <a:schemeClr val="bg2">
                        <a:lumMod val="90000"/>
                      </a:schemeClr>
                    </a:solidFill>
                  </a:tcPr>
                </a:tc>
              </a:tr>
              <a:tr h="935125">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9</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Okul – Veli iletişimini sağlamak amacıyla veli bilgilendirme mesajları </a:t>
                      </a:r>
                    </a:p>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(SMS) gönderilmesini sağlamak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Haziran 2016</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r>
              <a:tr h="737634">
                <a:tc>
                  <a:txBody>
                    <a:bodyPr/>
                    <a:lstStyle/>
                    <a:p>
                      <a:pP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10</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Veli ziyaretlerin periyodik, programlı yapılması ve formların düzenli tutulmasını sağlamak.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Haziran 2016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r>
              <a:tr h="935125">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11</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Öğrencilere verimli ders çalışma ve sınav sistemine yönelik eğitimlerin verilmesini sağlamak.</a:t>
                      </a:r>
                    </a:p>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Haziran 2016</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r>
              <a:tr h="935125">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12</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Bireyin kendi </a:t>
                      </a:r>
                      <a:r>
                        <a:rPr lang="tr-TR" sz="1200" dirty="0" err="1">
                          <a:effectLst/>
                          <a:latin typeface="Times New Roman" panose="02020603050405020304" pitchFamily="18" charset="0"/>
                          <a:cs typeface="Times New Roman" panose="02020603050405020304" pitchFamily="18" charset="0"/>
                        </a:rPr>
                        <a:t>farkındalığını</a:t>
                      </a:r>
                      <a:r>
                        <a:rPr lang="tr-TR" sz="1200" dirty="0">
                          <a:effectLst/>
                          <a:latin typeface="Times New Roman" panose="02020603050405020304" pitchFamily="18" charset="0"/>
                          <a:cs typeface="Times New Roman" panose="02020603050405020304" pitchFamily="18" charset="0"/>
                        </a:rPr>
                        <a:t> sağlamasına destek olmak ve başarı takibini kolaylaştırmak, iletişimi sağlamak amacıyla “öğrenci koçluğu” sistemini gerçekleştirmek.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Haziran 2016</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r>
              <a:tr h="935125">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13</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Öğrencilere yönelik kariyer günleri ve meslek tanıtım etkinliklerinin düzenlenmesini sağlamak.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c>
                  <a:txBody>
                    <a:bodyPr/>
                    <a:lstStyle/>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Haziran 2016</a:t>
                      </a:r>
                    </a:p>
                    <a:p>
                      <a:pPr algn="ctr">
                        <a:lnSpc>
                          <a:spcPct val="110000"/>
                        </a:lnSpc>
                        <a:spcBef>
                          <a:spcPts val="300"/>
                        </a:spcBef>
                        <a:spcAft>
                          <a:spcPts val="300"/>
                        </a:spcAft>
                      </a:pPr>
                      <a:r>
                        <a:rPr lang="tr-TR" sz="1200">
                          <a:effectLst/>
                          <a:latin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r>
              <a:tr h="995454">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14</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just">
                        <a:lnSpc>
                          <a:spcPct val="110000"/>
                        </a:lnSpc>
                        <a:spcBef>
                          <a:spcPts val="600"/>
                        </a:spcBef>
                        <a:spcAft>
                          <a:spcPts val="600"/>
                        </a:spcAft>
                      </a:pPr>
                      <a:r>
                        <a:rPr lang="tr-TR" sz="1200" dirty="0">
                          <a:effectLst/>
                          <a:latin typeface="Times New Roman" panose="02020603050405020304" pitchFamily="18" charset="0"/>
                          <a:cs typeface="Times New Roman" panose="02020603050405020304" pitchFamily="18" charset="0"/>
                        </a:rPr>
                        <a:t>Okullarda açılan destekleyici ve hazırlayıcı eğitim kurslarına katılan öğrencilerin devam- takip ve başarı durumlarını düzenli izlemek ve gerekli görülen yerlerde tedbirlerin alınmasını sağlamak</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tc>
                <a:tc>
                  <a:txBody>
                    <a:bodyPr/>
                    <a:lstStyle/>
                    <a:p>
                      <a:pPr algn="ctr">
                        <a:lnSpc>
                          <a:spcPct val="110000"/>
                        </a:lnSpc>
                        <a:spcBef>
                          <a:spcPts val="600"/>
                        </a:spcBef>
                        <a:spcAft>
                          <a:spcPts val="600"/>
                        </a:spcAft>
                      </a:pPr>
                      <a:r>
                        <a:rPr lang="tr-TR" sz="1200">
                          <a:effectLst/>
                          <a:latin typeface="Times New Roman" panose="02020603050405020304" pitchFamily="18" charset="0"/>
                          <a:cs typeface="Times New Roman" panose="02020603050405020304" pitchFamily="18" charset="0"/>
                        </a:rPr>
                        <a:t>Okul Başarı Ekibi</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c>
                  <a:txBody>
                    <a:bodyPr/>
                    <a:lstStyle/>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Haziran 2016</a:t>
                      </a:r>
                    </a:p>
                    <a:p>
                      <a:pPr algn="ctr">
                        <a:lnSpc>
                          <a:spcPct val="110000"/>
                        </a:lnSpc>
                        <a:spcBef>
                          <a:spcPts val="300"/>
                        </a:spcBef>
                        <a:spcAft>
                          <a:spcPts val="300"/>
                        </a:spcAft>
                      </a:pP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16" marR="59916" marT="0" marB="0" anchor="ct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83898514"/>
              </p:ext>
            </p:extLst>
          </p:nvPr>
        </p:nvGraphicFramePr>
        <p:xfrm>
          <a:off x="0" y="16"/>
          <a:ext cx="9144000" cy="554736"/>
        </p:xfrm>
        <a:graphic>
          <a:graphicData uri="http://schemas.openxmlformats.org/drawingml/2006/table">
            <a:tbl>
              <a:tblPr firstRow="1" firstCol="1" bandRow="1">
                <a:tableStyleId>{5C22544A-7EE6-4342-B048-85BDC9FD1C3A}</a:tableStyleId>
              </a:tblPr>
              <a:tblGrid>
                <a:gridCol w="641657"/>
                <a:gridCol w="4752529"/>
                <a:gridCol w="1944216"/>
                <a:gridCol w="1805598"/>
              </a:tblGrid>
              <a:tr h="404648">
                <a:tc>
                  <a:txBody>
                    <a:bodyPr/>
                    <a:lstStyle/>
                    <a:p>
                      <a:pPr marL="0" marR="0" indent="0" algn="ctr" defTabSz="914400" rtl="0" eaLnBrk="1" fontAlgn="auto" latinLnBrk="0" hangingPunct="1">
                        <a:lnSpc>
                          <a:spcPct val="110000"/>
                        </a:lnSpc>
                        <a:spcBef>
                          <a:spcPts val="600"/>
                        </a:spcBef>
                        <a:spcAft>
                          <a:spcPts val="600"/>
                        </a:spcAft>
                        <a:buClrTx/>
                        <a:buSzTx/>
                        <a:buFontTx/>
                        <a:buNone/>
                        <a:tabLst/>
                        <a:defRPr/>
                      </a:pPr>
                      <a:r>
                        <a:rPr lang="tr-TR" sz="1200" dirty="0" smtClean="0">
                          <a:solidFill>
                            <a:schemeClr val="bg1"/>
                          </a:solidFill>
                          <a:effectLst/>
                        </a:rPr>
                        <a:t>S.NO</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Bef>
                          <a:spcPts val="600"/>
                        </a:spcBef>
                        <a:spcAft>
                          <a:spcPts val="600"/>
                        </a:spcAft>
                      </a:pP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bg1"/>
                          </a:solidFill>
                          <a:effectLst/>
                        </a:rPr>
                        <a:t>FAALİYET</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SORUMLU</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TARİH</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r>
            </a:tbl>
          </a:graphicData>
        </a:graphic>
      </p:graphicFrame>
    </p:spTree>
    <p:extLst>
      <p:ext uri="{BB962C8B-B14F-4D97-AF65-F5344CB8AC3E}">
        <p14:creationId xmlns:p14="http://schemas.microsoft.com/office/powerpoint/2010/main" val="253431980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15452280"/>
              </p:ext>
            </p:extLst>
          </p:nvPr>
        </p:nvGraphicFramePr>
        <p:xfrm>
          <a:off x="0" y="539179"/>
          <a:ext cx="9144000" cy="6414784"/>
        </p:xfrm>
        <a:graphic>
          <a:graphicData uri="http://schemas.openxmlformats.org/drawingml/2006/table">
            <a:tbl>
              <a:tblPr firstRow="1" firstCol="1" bandRow="1">
                <a:tableStyleId>{5C22544A-7EE6-4342-B048-85BDC9FD1C3A}</a:tableStyleId>
              </a:tblPr>
              <a:tblGrid>
                <a:gridCol w="673866"/>
                <a:gridCol w="4708434"/>
                <a:gridCol w="1973134"/>
                <a:gridCol w="1788566"/>
              </a:tblGrid>
              <a:tr h="1130162">
                <a:tc>
                  <a:txBody>
                    <a:bodyPr/>
                    <a:lstStyle/>
                    <a:p>
                      <a:pPr algn="ctr">
                        <a:lnSpc>
                          <a:spcPct val="110000"/>
                        </a:lnSpc>
                        <a:spcBef>
                          <a:spcPts val="600"/>
                        </a:spcBef>
                        <a:spcAft>
                          <a:spcPts val="600"/>
                        </a:spcAft>
                      </a:pPr>
                      <a:r>
                        <a:rPr lang="tr-TR" sz="1400" dirty="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400" dirty="0">
                          <a:effectLst/>
                          <a:latin typeface="Times New Roman" panose="02020603050405020304" pitchFamily="18" charset="0"/>
                          <a:cs typeface="Times New Roman" panose="02020603050405020304" pitchFamily="18" charset="0"/>
                        </a:rPr>
                        <a:t>15</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400" b="0" dirty="0">
                          <a:solidFill>
                            <a:schemeClr val="tx1"/>
                          </a:solidFill>
                          <a:effectLst/>
                          <a:latin typeface="Times New Roman" panose="02020603050405020304" pitchFamily="18" charset="0"/>
                          <a:cs typeface="Times New Roman" panose="02020603050405020304" pitchFamily="18" charset="0"/>
                        </a:rPr>
                        <a:t>Hedef belirleme ve motivasyonu artırmaya yönelik olarak 12. sınıf öğrencileri üniversiteye ve 8. sınıf öğrencileri başarılı liselere götürmeye yönelik geziler düzenlenmesini sağlamak</a:t>
                      </a:r>
                      <a:endParaRPr lang="tr-TR"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solidFill>
                      <a:schemeClr val="bg2">
                        <a:lumMod val="90000"/>
                      </a:schemeClr>
                    </a:solidFill>
                  </a:tcPr>
                </a:tc>
                <a:tc>
                  <a:txBody>
                    <a:bodyPr/>
                    <a:lstStyle/>
                    <a:p>
                      <a:pPr algn="ctr">
                        <a:lnSpc>
                          <a:spcPct val="110000"/>
                        </a:lnSpc>
                        <a:spcBef>
                          <a:spcPts val="600"/>
                        </a:spcBef>
                        <a:spcAft>
                          <a:spcPts val="600"/>
                        </a:spcAft>
                      </a:pPr>
                      <a:r>
                        <a:rPr lang="tr-TR" sz="1400" b="0">
                          <a:solidFill>
                            <a:schemeClr val="tx1"/>
                          </a:solidFill>
                          <a:effectLst/>
                          <a:latin typeface="Times New Roman" panose="02020603050405020304" pitchFamily="18" charset="0"/>
                          <a:cs typeface="Times New Roman" panose="02020603050405020304" pitchFamily="18" charset="0"/>
                        </a:rPr>
                        <a:t>Okul Başarı Ekibi</a:t>
                      </a:r>
                      <a:endParaRPr lang="tr-TR"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solidFill>
                      <a:schemeClr val="bg2">
                        <a:lumMod val="90000"/>
                      </a:schemeClr>
                    </a:solidFill>
                  </a:tcPr>
                </a:tc>
                <a:tc>
                  <a:txBody>
                    <a:bodyPr/>
                    <a:lstStyle/>
                    <a:p>
                      <a:pPr algn="ctr">
                        <a:lnSpc>
                          <a:spcPct val="110000"/>
                        </a:lnSpc>
                        <a:spcBef>
                          <a:spcPts val="300"/>
                        </a:spcBef>
                        <a:spcAft>
                          <a:spcPts val="300"/>
                        </a:spcAft>
                      </a:pPr>
                      <a:r>
                        <a:rPr lang="tr-TR" sz="1400" b="0" dirty="0">
                          <a:solidFill>
                            <a:schemeClr val="tx1"/>
                          </a:solidFill>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400" b="0" dirty="0">
                          <a:solidFill>
                            <a:schemeClr val="tx1"/>
                          </a:solidFill>
                          <a:effectLst/>
                          <a:latin typeface="Times New Roman" panose="02020603050405020304" pitchFamily="18" charset="0"/>
                          <a:cs typeface="Times New Roman" panose="02020603050405020304" pitchFamily="18" charset="0"/>
                        </a:rPr>
                        <a:t>Haziran 2016</a:t>
                      </a:r>
                    </a:p>
                    <a:p>
                      <a:pPr algn="ctr">
                        <a:lnSpc>
                          <a:spcPct val="110000"/>
                        </a:lnSpc>
                        <a:spcBef>
                          <a:spcPts val="300"/>
                        </a:spcBef>
                        <a:spcAft>
                          <a:spcPts val="300"/>
                        </a:spcAft>
                      </a:pPr>
                      <a:r>
                        <a:rPr lang="tr-TR" sz="1400" b="0" dirty="0">
                          <a:solidFill>
                            <a:schemeClr val="tx1"/>
                          </a:solidFill>
                          <a:effectLst/>
                          <a:latin typeface="Times New Roman" panose="02020603050405020304" pitchFamily="18" charset="0"/>
                          <a:cs typeface="Times New Roman" panose="02020603050405020304" pitchFamily="18" charset="0"/>
                        </a:rPr>
                        <a:t> </a:t>
                      </a:r>
                      <a:endParaRPr lang="tr-TR"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solidFill>
                      <a:schemeClr val="bg2">
                        <a:lumMod val="90000"/>
                      </a:schemeClr>
                    </a:solidFill>
                  </a:tcPr>
                </a:tc>
              </a:tr>
              <a:tr h="1971112">
                <a:tc>
                  <a:txBody>
                    <a:bodyPr/>
                    <a:lstStyle/>
                    <a:p>
                      <a:pPr algn="ctr">
                        <a:lnSpc>
                          <a:spcPct val="110000"/>
                        </a:lnSpc>
                        <a:spcBef>
                          <a:spcPts val="600"/>
                        </a:spcBef>
                        <a:spcAft>
                          <a:spcPts val="600"/>
                        </a:spcAft>
                      </a:pPr>
                      <a:r>
                        <a:rPr lang="tr-TR" sz="14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4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400">
                          <a:effectLst/>
                          <a:latin typeface="Times New Roman" panose="02020603050405020304" pitchFamily="18" charset="0"/>
                          <a:cs typeface="Times New Roman" panose="02020603050405020304" pitchFamily="18" charset="0"/>
                        </a:rPr>
                        <a:t>16</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400" dirty="0">
                          <a:effectLst/>
                          <a:latin typeface="Times New Roman" panose="02020603050405020304" pitchFamily="18" charset="0"/>
                          <a:cs typeface="Times New Roman" panose="02020603050405020304" pitchFamily="18" charset="0"/>
                        </a:rPr>
                        <a:t>Öğretmenlerin ders programları hazırlanırken sınıflara yatay değil dikey olarak dağılımını sağlamak.</a:t>
                      </a:r>
                    </a:p>
                    <a:p>
                      <a:pPr algn="just">
                        <a:lnSpc>
                          <a:spcPct val="110000"/>
                        </a:lnSpc>
                        <a:spcBef>
                          <a:spcPts val="600"/>
                        </a:spcBef>
                        <a:spcAft>
                          <a:spcPts val="600"/>
                        </a:spcAft>
                      </a:pPr>
                      <a:r>
                        <a:rPr lang="tr-TR" sz="1400" dirty="0">
                          <a:effectLst/>
                          <a:latin typeface="Times New Roman" panose="02020603050405020304" pitchFamily="18" charset="0"/>
                          <a:cs typeface="Times New Roman" panose="02020603050405020304" pitchFamily="18" charset="0"/>
                        </a:rPr>
                        <a:t>( Örneğin her sınıfın dörder şubesinin olduğu bir ortaokulda ya da lisede, bir branştan dört öğretmen varsa, her öğretmenin bir sınıfın dört şubesine girmesi yerine her öğretmenin her sınıfın birer şubesinin dersine girmesi.)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400" dirty="0">
                          <a:effectLst/>
                          <a:latin typeface="Times New Roman" panose="02020603050405020304" pitchFamily="18" charset="0"/>
                          <a:cs typeface="Times New Roman" panose="02020603050405020304" pitchFamily="18" charset="0"/>
                        </a:rPr>
                        <a:t>Okul Başarı Ekibi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400">
                          <a:effectLst/>
                          <a:latin typeface="Times New Roman" panose="02020603050405020304" pitchFamily="18" charset="0"/>
                          <a:cs typeface="Times New Roman" panose="02020603050405020304" pitchFamily="18" charset="0"/>
                        </a:rPr>
                        <a:t>Ocak 2016</a:t>
                      </a:r>
                    </a:p>
                    <a:p>
                      <a:pPr algn="ctr">
                        <a:lnSpc>
                          <a:spcPct val="110000"/>
                        </a:lnSpc>
                        <a:spcBef>
                          <a:spcPts val="300"/>
                        </a:spcBef>
                        <a:spcAft>
                          <a:spcPts val="300"/>
                        </a:spcAft>
                      </a:pPr>
                      <a:r>
                        <a:rPr lang="tr-TR" sz="1400">
                          <a:effectLst/>
                          <a:latin typeface="Times New Roman" panose="02020603050405020304" pitchFamily="18" charset="0"/>
                          <a:cs typeface="Times New Roman" panose="02020603050405020304" pitchFamily="18" charset="0"/>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2217466">
                <a:tc>
                  <a:txBody>
                    <a:bodyPr/>
                    <a:lstStyle/>
                    <a:p>
                      <a:pPr algn="ctr">
                        <a:lnSpc>
                          <a:spcPct val="110000"/>
                        </a:lnSpc>
                        <a:spcBef>
                          <a:spcPts val="600"/>
                        </a:spcBef>
                        <a:spcAft>
                          <a:spcPts val="600"/>
                        </a:spcAft>
                      </a:pPr>
                      <a:r>
                        <a:rPr lang="tr-TR" sz="1400">
                          <a:effectLst/>
                          <a:latin typeface="Times New Roman" panose="02020603050405020304" pitchFamily="18" charset="0"/>
                          <a:cs typeface="Times New Roman" panose="02020603050405020304" pitchFamily="18" charset="0"/>
                        </a:rPr>
                        <a:t> </a:t>
                      </a:r>
                    </a:p>
                    <a:p>
                      <a:pPr algn="ctr">
                        <a:lnSpc>
                          <a:spcPct val="110000"/>
                        </a:lnSpc>
                        <a:spcBef>
                          <a:spcPts val="600"/>
                        </a:spcBef>
                        <a:spcAft>
                          <a:spcPts val="600"/>
                        </a:spcAft>
                      </a:pPr>
                      <a:r>
                        <a:rPr lang="tr-TR" sz="1400">
                          <a:effectLst/>
                          <a:latin typeface="Times New Roman" panose="02020603050405020304" pitchFamily="18" charset="0"/>
                          <a:cs typeface="Times New Roman" panose="02020603050405020304" pitchFamily="18" charset="0"/>
                        </a:rPr>
                        <a:t>17</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400" dirty="0">
                          <a:effectLst/>
                          <a:latin typeface="Times New Roman" panose="02020603050405020304" pitchFamily="18" charset="0"/>
                          <a:cs typeface="Times New Roman" panose="02020603050405020304" pitchFamily="18" charset="0"/>
                        </a:rPr>
                        <a:t>İlçe milli eğitim müdürlüğü yöneticilerinin katılımı ile öğretmenlere yönelik moral motivasyon arttırıcı sosyal, kültürel, sportif, sanatsal etkinliklerin düzenlenmesini sağlamak.</a:t>
                      </a:r>
                    </a:p>
                    <a:p>
                      <a:pPr algn="just">
                        <a:lnSpc>
                          <a:spcPct val="110000"/>
                        </a:lnSpc>
                        <a:spcBef>
                          <a:spcPts val="600"/>
                        </a:spcBef>
                        <a:spcAft>
                          <a:spcPts val="600"/>
                        </a:spcAft>
                      </a:pPr>
                      <a:r>
                        <a:rPr lang="tr-TR" sz="1400" dirty="0">
                          <a:effectLst/>
                          <a:latin typeface="Times New Roman" panose="02020603050405020304" pitchFamily="18" charset="0"/>
                          <a:cs typeface="Times New Roman" panose="02020603050405020304" pitchFamily="18" charset="0"/>
                        </a:rPr>
                        <a:t>(şiir dinletileri, halkoyunları ekipleri, müzik grupları ve konserleri, tiyatro gösterilerine ve film gösterimlerine topluca gidilmesi, öğretmen maçları vb)</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400" dirty="0">
                          <a:effectLst/>
                          <a:latin typeface="Times New Roman" panose="02020603050405020304" pitchFamily="18" charset="0"/>
                          <a:cs typeface="Times New Roman" panose="02020603050405020304" pitchFamily="18" charset="0"/>
                        </a:rPr>
                        <a:t>Okul Başarı Ekibi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400" dirty="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400" dirty="0">
                          <a:effectLst/>
                          <a:latin typeface="Times New Roman" panose="02020603050405020304" pitchFamily="18" charset="0"/>
                          <a:cs typeface="Times New Roman" panose="02020603050405020304" pitchFamily="18" charset="0"/>
                        </a:rPr>
                        <a:t>Haziran 2016</a:t>
                      </a:r>
                    </a:p>
                    <a:p>
                      <a:pPr algn="ctr">
                        <a:lnSpc>
                          <a:spcPct val="110000"/>
                        </a:lnSpc>
                        <a:spcBef>
                          <a:spcPts val="300"/>
                        </a:spcBef>
                        <a:spcAft>
                          <a:spcPts val="300"/>
                        </a:spcAft>
                      </a:pPr>
                      <a:r>
                        <a:rPr lang="tr-TR" sz="1400" dirty="0">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r h="1096044">
                <a:tc>
                  <a:txBody>
                    <a:bodyPr/>
                    <a:lstStyle/>
                    <a:p>
                      <a:pPr algn="ctr">
                        <a:lnSpc>
                          <a:spcPct val="110000"/>
                        </a:lnSpc>
                        <a:spcBef>
                          <a:spcPts val="600"/>
                        </a:spcBef>
                        <a:spcAft>
                          <a:spcPts val="600"/>
                        </a:spcAft>
                      </a:pPr>
                      <a:r>
                        <a:rPr lang="tr-TR" sz="1400">
                          <a:effectLst/>
                          <a:latin typeface="Times New Roman" panose="02020603050405020304" pitchFamily="18" charset="0"/>
                          <a:cs typeface="Times New Roman" panose="02020603050405020304" pitchFamily="18" charset="0"/>
                        </a:rPr>
                        <a:t>18</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just">
                        <a:lnSpc>
                          <a:spcPct val="110000"/>
                        </a:lnSpc>
                        <a:spcBef>
                          <a:spcPts val="600"/>
                        </a:spcBef>
                        <a:spcAft>
                          <a:spcPts val="600"/>
                        </a:spcAft>
                      </a:pPr>
                      <a:r>
                        <a:rPr lang="tr-TR" sz="1400" dirty="0">
                          <a:effectLst/>
                          <a:latin typeface="Times New Roman" panose="02020603050405020304" pitchFamily="18" charset="0"/>
                          <a:cs typeface="Times New Roman" panose="02020603050405020304" pitchFamily="18" charset="0"/>
                        </a:rPr>
                        <a:t>Eylem Planı sonunda genel değerlendirmenin yapılmasını sağlamak ve ilçe başarı ekibi ile paylaşmak.</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tc>
                <a:tc>
                  <a:txBody>
                    <a:bodyPr/>
                    <a:lstStyle/>
                    <a:p>
                      <a:pPr algn="ctr">
                        <a:lnSpc>
                          <a:spcPct val="110000"/>
                        </a:lnSpc>
                        <a:spcBef>
                          <a:spcPts val="600"/>
                        </a:spcBef>
                        <a:spcAft>
                          <a:spcPts val="600"/>
                        </a:spcAft>
                      </a:pPr>
                      <a:r>
                        <a:rPr lang="tr-TR" sz="1400">
                          <a:effectLst/>
                          <a:latin typeface="Times New Roman" panose="02020603050405020304" pitchFamily="18" charset="0"/>
                          <a:cs typeface="Times New Roman" panose="02020603050405020304" pitchFamily="18" charset="0"/>
                        </a:rPr>
                        <a:t>Okul Başarı Ekibi</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c>
                  <a:txBody>
                    <a:bodyPr/>
                    <a:lstStyle/>
                    <a:p>
                      <a:pPr algn="ctr">
                        <a:lnSpc>
                          <a:spcPct val="110000"/>
                        </a:lnSpc>
                        <a:spcBef>
                          <a:spcPts val="300"/>
                        </a:spcBef>
                        <a:spcAft>
                          <a:spcPts val="300"/>
                        </a:spcAft>
                      </a:pPr>
                      <a:r>
                        <a:rPr lang="tr-TR" sz="1400" dirty="0">
                          <a:effectLst/>
                          <a:latin typeface="Times New Roman" panose="02020603050405020304" pitchFamily="18" charset="0"/>
                          <a:cs typeface="Times New Roman" panose="02020603050405020304" pitchFamily="18" charset="0"/>
                        </a:rPr>
                        <a:t>Eylül 2015</a:t>
                      </a:r>
                    </a:p>
                    <a:p>
                      <a:pPr algn="ctr">
                        <a:lnSpc>
                          <a:spcPct val="110000"/>
                        </a:lnSpc>
                        <a:spcBef>
                          <a:spcPts val="300"/>
                        </a:spcBef>
                        <a:spcAft>
                          <a:spcPts val="300"/>
                        </a:spcAft>
                      </a:pPr>
                      <a:r>
                        <a:rPr lang="tr-TR" sz="1400" dirty="0">
                          <a:effectLst/>
                          <a:latin typeface="Times New Roman" panose="02020603050405020304" pitchFamily="18" charset="0"/>
                          <a:cs typeface="Times New Roman" panose="02020603050405020304" pitchFamily="18" charset="0"/>
                        </a:rPr>
                        <a:t>Haziran 2016</a:t>
                      </a:r>
                    </a:p>
                    <a:p>
                      <a:pPr algn="ctr">
                        <a:lnSpc>
                          <a:spcPct val="110000"/>
                        </a:lnSpc>
                        <a:spcBef>
                          <a:spcPts val="300"/>
                        </a:spcBef>
                        <a:spcAft>
                          <a:spcPts val="300"/>
                        </a:spcAft>
                      </a:pPr>
                      <a:r>
                        <a:rPr lang="tr-TR" sz="1400" dirty="0">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2" marR="64532" marT="0" marB="0" anchor="ct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2348721537"/>
              </p:ext>
            </p:extLst>
          </p:nvPr>
        </p:nvGraphicFramePr>
        <p:xfrm>
          <a:off x="0" y="16"/>
          <a:ext cx="9144000" cy="554736"/>
        </p:xfrm>
        <a:graphic>
          <a:graphicData uri="http://schemas.openxmlformats.org/drawingml/2006/table">
            <a:tbl>
              <a:tblPr firstRow="1" firstCol="1" bandRow="1">
                <a:tableStyleId>{5C22544A-7EE6-4342-B048-85BDC9FD1C3A}</a:tableStyleId>
              </a:tblPr>
              <a:tblGrid>
                <a:gridCol w="683568"/>
                <a:gridCol w="4710618"/>
                <a:gridCol w="1986126"/>
                <a:gridCol w="1763688"/>
              </a:tblGrid>
              <a:tr h="476672">
                <a:tc>
                  <a:txBody>
                    <a:bodyPr/>
                    <a:lstStyle/>
                    <a:p>
                      <a:pPr marL="0" marR="0" indent="0" algn="ctr" defTabSz="914400" rtl="0" eaLnBrk="1" fontAlgn="auto" latinLnBrk="0" hangingPunct="1">
                        <a:lnSpc>
                          <a:spcPct val="110000"/>
                        </a:lnSpc>
                        <a:spcBef>
                          <a:spcPts val="600"/>
                        </a:spcBef>
                        <a:spcAft>
                          <a:spcPts val="600"/>
                        </a:spcAft>
                        <a:buClrTx/>
                        <a:buSzTx/>
                        <a:buFontTx/>
                        <a:buNone/>
                        <a:tabLst/>
                        <a:defRPr/>
                      </a:pPr>
                      <a:r>
                        <a:rPr lang="tr-TR" sz="1200" dirty="0" smtClean="0">
                          <a:solidFill>
                            <a:schemeClr val="bg1"/>
                          </a:solidFill>
                          <a:effectLst/>
                        </a:rPr>
                        <a:t>S.NO</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Bef>
                          <a:spcPts val="600"/>
                        </a:spcBef>
                        <a:spcAft>
                          <a:spcPts val="600"/>
                        </a:spcAft>
                      </a:pP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bg1"/>
                          </a:solidFill>
                          <a:effectLst/>
                        </a:rPr>
                        <a:t>FAALİYET</a:t>
                      </a:r>
                      <a:endPar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SORUMLU</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c>
                  <a:txBody>
                    <a:bodyPr/>
                    <a:lstStyle/>
                    <a:p>
                      <a:pPr algn="ctr">
                        <a:lnSpc>
                          <a:spcPct val="115000"/>
                        </a:lnSpc>
                        <a:spcBef>
                          <a:spcPts val="1200"/>
                        </a:spcBef>
                        <a:spcAft>
                          <a:spcPts val="1200"/>
                        </a:spcAft>
                      </a:pPr>
                      <a:r>
                        <a:rPr lang="tr-TR" sz="1200" dirty="0">
                          <a:solidFill>
                            <a:schemeClr val="bg1"/>
                          </a:solidFill>
                          <a:effectLst/>
                        </a:rPr>
                        <a:t>TARİH</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solidFill>
                      <a:schemeClr val="bg2">
                        <a:lumMod val="50000"/>
                      </a:schemeClr>
                    </a:solidFill>
                  </a:tcPr>
                </a:tc>
              </a:tr>
            </a:tbl>
          </a:graphicData>
        </a:graphic>
      </p:graphicFrame>
    </p:spTree>
    <p:extLst>
      <p:ext uri="{BB962C8B-B14F-4D97-AF65-F5344CB8AC3E}">
        <p14:creationId xmlns:p14="http://schemas.microsoft.com/office/powerpoint/2010/main" val="80723445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etin kutusu 1"/>
          <p:cNvSpPr txBox="1">
            <a:spLocks noChangeArrowheads="1"/>
          </p:cNvSpPr>
          <p:nvPr/>
        </p:nvSpPr>
        <p:spPr bwMode="auto">
          <a:xfrm>
            <a:off x="395288" y="1412776"/>
            <a:ext cx="8353425" cy="3477875"/>
          </a:xfrm>
          <a:prstGeom prst="rect">
            <a:avLst/>
          </a:prstGeom>
          <a:noFill/>
          <a:ln w="9525">
            <a:noFill/>
            <a:miter lim="800000"/>
            <a:headEnd/>
            <a:tailEnd/>
          </a:ln>
        </p:spPr>
        <p:txBody>
          <a:bodyPr wrap="square">
            <a:spAutoFit/>
          </a:bodyPr>
          <a:lstStyle/>
          <a:p>
            <a:pPr algn="ctr"/>
            <a:r>
              <a:rPr lang="tr-TR" altLang="tr-TR" sz="2000" b="1" dirty="0">
                <a:solidFill>
                  <a:srgbClr val="FF0000"/>
                </a:solidFill>
              </a:rPr>
              <a:t>PROJE EKİBİ İLETİŞİM </a:t>
            </a:r>
            <a:r>
              <a:rPr lang="tr-TR" altLang="tr-TR" sz="2000" b="1" dirty="0" smtClean="0">
                <a:solidFill>
                  <a:srgbClr val="FF0000"/>
                </a:solidFill>
              </a:rPr>
              <a:t>BİLGİLERİ</a:t>
            </a:r>
            <a:endParaRPr lang="tr-TR" altLang="tr-TR" sz="2000" b="1" dirty="0">
              <a:solidFill>
                <a:srgbClr val="FF0000"/>
              </a:solidFill>
            </a:endParaRPr>
          </a:p>
          <a:p>
            <a:pPr algn="ctr"/>
            <a:endParaRPr lang="tr-TR" altLang="tr-TR" sz="2000" b="1" dirty="0"/>
          </a:p>
          <a:p>
            <a:pPr algn="ctr"/>
            <a:r>
              <a:rPr lang="tr-TR" altLang="tr-TR" sz="2000" b="1" dirty="0" smtClean="0">
                <a:latin typeface="Arial" pitchFamily="34" charset="0"/>
                <a:cs typeface="Arial" pitchFamily="34" charset="0"/>
              </a:rPr>
              <a:t>KOORDİNATÖR</a:t>
            </a:r>
          </a:p>
          <a:p>
            <a:pPr algn="ctr"/>
            <a:r>
              <a:rPr lang="tr-TR" altLang="tr-TR" sz="2000" b="1" dirty="0" smtClean="0">
                <a:latin typeface="Arial" pitchFamily="34" charset="0"/>
                <a:cs typeface="Arial" pitchFamily="34" charset="0"/>
              </a:rPr>
              <a:t>HAKAN DURĞUN</a:t>
            </a:r>
          </a:p>
          <a:p>
            <a:pPr algn="ctr"/>
            <a:r>
              <a:rPr lang="tr-TR" altLang="tr-TR" sz="2000" b="1" dirty="0" smtClean="0">
                <a:latin typeface="Arial" pitchFamily="34" charset="0"/>
                <a:cs typeface="Arial" pitchFamily="34" charset="0"/>
              </a:rPr>
              <a:t> </a:t>
            </a:r>
            <a:r>
              <a:rPr lang="tr-TR" altLang="tr-TR" sz="2000" b="1" dirty="0">
                <a:latin typeface="Arial" pitchFamily="34" charset="0"/>
                <a:cs typeface="Arial" pitchFamily="34" charset="0"/>
              </a:rPr>
              <a:t>0 505 226 53 47</a:t>
            </a:r>
          </a:p>
          <a:p>
            <a:pPr algn="ctr"/>
            <a:endParaRPr lang="tr-TR" altLang="tr-TR" sz="2000" b="1" dirty="0">
              <a:latin typeface="Arial" pitchFamily="34" charset="0"/>
              <a:cs typeface="Arial" pitchFamily="34" charset="0"/>
            </a:endParaRPr>
          </a:p>
          <a:p>
            <a:pPr algn="ctr"/>
            <a:r>
              <a:rPr lang="tr-TR" altLang="tr-TR" sz="2000" b="1" dirty="0" smtClean="0">
                <a:latin typeface="Arial" pitchFamily="34" charset="0"/>
                <a:cs typeface="Arial" pitchFamily="34" charset="0"/>
              </a:rPr>
              <a:t>AKADEMİK DANIŞMAN</a:t>
            </a:r>
          </a:p>
          <a:p>
            <a:pPr algn="ctr"/>
            <a:r>
              <a:rPr lang="tr-TR" altLang="tr-TR" sz="2000" b="1" dirty="0" smtClean="0">
                <a:latin typeface="Arial" pitchFamily="34" charset="0"/>
                <a:cs typeface="Arial" pitchFamily="34" charset="0"/>
              </a:rPr>
              <a:t>YRD.DÇ.DR.AHMET YAYLA</a:t>
            </a:r>
          </a:p>
          <a:p>
            <a:pPr algn="ctr"/>
            <a:r>
              <a:rPr lang="tr-TR" altLang="tr-TR" sz="2000" b="1" dirty="0" smtClean="0">
                <a:latin typeface="Arial" pitchFamily="34" charset="0"/>
                <a:cs typeface="Arial" pitchFamily="34" charset="0"/>
              </a:rPr>
              <a:t>0 506 732 42 51</a:t>
            </a:r>
            <a:endParaRPr lang="tr-TR" altLang="tr-TR" sz="2000" b="1" dirty="0">
              <a:latin typeface="Arial" pitchFamily="34" charset="0"/>
              <a:cs typeface="Arial" pitchFamily="34" charset="0"/>
            </a:endParaRPr>
          </a:p>
          <a:p>
            <a:pPr algn="ctr"/>
            <a:endParaRPr lang="tr-TR" altLang="tr-TR" sz="2000" b="1" dirty="0">
              <a:latin typeface="Arial" pitchFamily="34" charset="0"/>
              <a:cs typeface="Arial" pitchFamily="34" charset="0"/>
            </a:endParaRPr>
          </a:p>
          <a:p>
            <a:endParaRPr lang="tr-TR" altLang="tr-TR" sz="2000" dirty="0"/>
          </a:p>
        </p:txBody>
      </p:sp>
      <p:pic>
        <p:nvPicPr>
          <p:cNvPr id="35844" name="Picture 5"/>
          <p:cNvPicPr>
            <a:picLocks noChangeAspect="1" noChangeArrowheads="1"/>
          </p:cNvPicPr>
          <p:nvPr/>
        </p:nvPicPr>
        <p:blipFill>
          <a:blip r:embed="rId2" cstate="print"/>
          <a:srcRect/>
          <a:stretch>
            <a:fillRect/>
          </a:stretch>
        </p:blipFill>
        <p:spPr bwMode="auto">
          <a:xfrm>
            <a:off x="2483768" y="188640"/>
            <a:ext cx="4078288" cy="10572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11760" y="1340768"/>
            <a:ext cx="4104456" cy="4608512"/>
          </a:xfrm>
        </p:spPr>
      </p:pic>
      <p:sp>
        <p:nvSpPr>
          <p:cNvPr id="4" name="Unvan 3"/>
          <p:cNvSpPr>
            <a:spLocks noGrp="1"/>
          </p:cNvSpPr>
          <p:nvPr>
            <p:ph type="title"/>
          </p:nvPr>
        </p:nvSpPr>
        <p:spPr/>
        <p:txBody>
          <a:bodyPr>
            <a:normAutofit fontScale="90000"/>
          </a:bodyPr>
          <a:lstStyle/>
          <a:p>
            <a:pPr algn="ctr"/>
            <a:r>
              <a:rPr lang="tr-TR" sz="4000" dirty="0">
                <a:solidFill>
                  <a:srgbClr val="FF0000"/>
                </a:solidFill>
              </a:rPr>
              <a:t/>
            </a:r>
            <a:br>
              <a:rPr lang="tr-TR" sz="4000" dirty="0">
                <a:solidFill>
                  <a:srgbClr val="FF0000"/>
                </a:solidFill>
              </a:rPr>
            </a:br>
            <a:r>
              <a:rPr lang="tr-TR" sz="2700" dirty="0">
                <a:solidFill>
                  <a:schemeClr val="tx1"/>
                </a:solidFill>
                <a:effectLst/>
                <a:latin typeface="Arial" pitchFamily="34" charset="0"/>
                <a:cs typeface="Arial" pitchFamily="34" charset="0"/>
              </a:rPr>
              <a:t>Van İli Ortaokul ve Lise Öğrencilerinin Başarı Durumlarının Araştırılması </a:t>
            </a:r>
            <a:r>
              <a:rPr lang="tr-TR" sz="2700" dirty="0" smtClean="0">
                <a:solidFill>
                  <a:schemeClr val="tx1"/>
                </a:solidFill>
                <a:effectLst/>
                <a:latin typeface="Arial" pitchFamily="34" charset="0"/>
                <a:cs typeface="Arial" pitchFamily="34" charset="0"/>
              </a:rPr>
              <a:t>Projesi taslak kitap.</a:t>
            </a:r>
            <a:r>
              <a:rPr lang="tr-TR" sz="4400" dirty="0">
                <a:latin typeface="Arial" pitchFamily="34" charset="0"/>
                <a:cs typeface="Arial" pitchFamily="34" charset="0"/>
              </a:rPr>
              <a:t/>
            </a:r>
            <a:br>
              <a:rPr lang="tr-TR" sz="4400" dirty="0">
                <a:latin typeface="Arial" pitchFamily="34" charset="0"/>
                <a:cs typeface="Arial" pitchFamily="34" charset="0"/>
              </a:rPr>
            </a:br>
            <a:endParaRPr lang="tr-TR" dirty="0"/>
          </a:p>
        </p:txBody>
      </p:sp>
    </p:spTree>
    <p:extLst>
      <p:ext uri="{BB962C8B-B14F-4D97-AF65-F5344CB8AC3E}">
        <p14:creationId xmlns:p14="http://schemas.microsoft.com/office/powerpoint/2010/main" val="146816830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4120870" y="6156671"/>
            <a:ext cx="3187434" cy="701329"/>
          </a:xfrm>
          <a:prstGeom prst="rect">
            <a:avLst/>
          </a:prstGeom>
          <a:noFill/>
          <a:ln w="9525">
            <a:noFill/>
            <a:miter lim="800000"/>
            <a:headEnd/>
            <a:tailEnd/>
          </a:ln>
        </p:spPr>
      </p:pic>
      <p:sp>
        <p:nvSpPr>
          <p:cNvPr id="4" name="Unvan 3"/>
          <p:cNvSpPr>
            <a:spLocks noGrp="1"/>
          </p:cNvSpPr>
          <p:nvPr>
            <p:ph type="title"/>
          </p:nvPr>
        </p:nvSpPr>
        <p:spPr>
          <a:xfrm>
            <a:off x="251520" y="0"/>
            <a:ext cx="8229600" cy="1143000"/>
          </a:xfrm>
        </p:spPr>
        <p:txBody>
          <a:bodyPr>
            <a:normAutofit/>
          </a:bodyPr>
          <a:lstStyle/>
          <a:p>
            <a:r>
              <a:rPr lang="tr-TR" sz="2800" dirty="0">
                <a:effectLst/>
                <a:latin typeface="Times New Roman" panose="02020603050405020304" pitchFamily="18" charset="0"/>
                <a:cs typeface="Times New Roman" panose="02020603050405020304" pitchFamily="18" charset="0"/>
              </a:rPr>
              <a:t>http://</a:t>
            </a:r>
            <a:r>
              <a:rPr lang="tr-TR" sz="2800" dirty="0" smtClean="0">
                <a:effectLst/>
                <a:latin typeface="Times New Roman" panose="02020603050405020304" pitchFamily="18" charset="0"/>
                <a:cs typeface="Times New Roman" panose="02020603050405020304" pitchFamily="18" charset="0"/>
              </a:rPr>
              <a:t>www.vanakademikbasari.org.tr</a:t>
            </a:r>
            <a:endParaRPr lang="tr-TR" sz="2800" dirty="0">
              <a:effectLst/>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b="3035"/>
          <a:stretch/>
        </p:blipFill>
        <p:spPr>
          <a:xfrm>
            <a:off x="0" y="908720"/>
            <a:ext cx="9144000" cy="4824536"/>
          </a:xfrm>
          <a:prstGeom prst="rect">
            <a:avLst/>
          </a:prstGeom>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71600" y="5445224"/>
            <a:ext cx="7002747" cy="1224136"/>
          </a:xfrm>
        </p:spPr>
        <p:txBody>
          <a:bodyPr>
            <a:normAutofit fontScale="90000"/>
          </a:bodyPr>
          <a:lstStyle/>
          <a:p>
            <a:pPr algn="ctr" eaLnBrk="1" fontAlgn="auto" hangingPunct="1">
              <a:spcAft>
                <a:spcPts val="0"/>
              </a:spcAft>
              <a:defRPr/>
            </a:pPr>
            <a:r>
              <a:rPr lang="tr-TR" sz="4400" dirty="0" smtClean="0">
                <a:solidFill>
                  <a:srgbClr val="FF0000"/>
                </a:solidFill>
              </a:rPr>
              <a:t/>
            </a:r>
            <a:br>
              <a:rPr lang="tr-TR" sz="4400" dirty="0" smtClean="0">
                <a:solidFill>
                  <a:srgbClr val="FF0000"/>
                </a:solidFill>
              </a:rPr>
            </a:br>
            <a:r>
              <a:rPr lang="tr-TR" dirty="0" smtClean="0">
                <a:solidFill>
                  <a:srgbClr val="FF0000"/>
                </a:solidFill>
              </a:rPr>
              <a:t/>
            </a:r>
            <a:br>
              <a:rPr lang="tr-TR" dirty="0" smtClean="0">
                <a:solidFill>
                  <a:srgbClr val="FF0000"/>
                </a:solidFill>
              </a:rPr>
            </a:br>
            <a:r>
              <a:rPr lang="tr-TR" sz="3600" dirty="0" smtClean="0">
                <a:solidFill>
                  <a:schemeClr val="bg1"/>
                </a:solidFill>
              </a:rPr>
              <a:t>VAN MEM AR-GE </a:t>
            </a:r>
            <a:r>
              <a:rPr lang="tr-TR" sz="3600" smtClean="0">
                <a:solidFill>
                  <a:schemeClr val="bg1"/>
                </a:solidFill>
              </a:rPr>
              <a:t/>
            </a:r>
            <a:br>
              <a:rPr lang="tr-TR" sz="3600" smtClean="0">
                <a:solidFill>
                  <a:schemeClr val="bg1"/>
                </a:solidFill>
              </a:rPr>
            </a:br>
            <a:r>
              <a:rPr lang="tr-TR" sz="3600" smtClean="0">
                <a:solidFill>
                  <a:schemeClr val="bg1"/>
                </a:solidFill>
              </a:rPr>
              <a:t>EKİM/2015</a:t>
            </a:r>
            <a:endParaRPr lang="tr-TR" sz="3600" dirty="0">
              <a:solidFill>
                <a:schemeClr val="bg1"/>
              </a:solidFill>
            </a:endParaRPr>
          </a:p>
        </p:txBody>
      </p:sp>
      <p:pic>
        <p:nvPicPr>
          <p:cNvPr id="5" name="Picture 5"/>
          <p:cNvPicPr>
            <a:picLocks noChangeAspect="1" noChangeArrowheads="1"/>
          </p:cNvPicPr>
          <p:nvPr/>
        </p:nvPicPr>
        <p:blipFill>
          <a:blip r:embed="rId2" cstate="print"/>
          <a:srcRect/>
          <a:stretch>
            <a:fillRect/>
          </a:stretch>
        </p:blipFill>
        <p:spPr bwMode="auto">
          <a:xfrm>
            <a:off x="2852793" y="376349"/>
            <a:ext cx="3240360" cy="1152128"/>
          </a:xfrm>
          <a:prstGeom prst="rect">
            <a:avLst/>
          </a:prstGeom>
          <a:noFill/>
          <a:ln w="9525">
            <a:noFill/>
            <a:miter lim="800000"/>
            <a:headEnd/>
            <a:tailEnd/>
          </a:ln>
        </p:spPr>
      </p:pic>
      <p:sp>
        <p:nvSpPr>
          <p:cNvPr id="7" name="6 Dikdörtgen"/>
          <p:cNvSpPr/>
          <p:nvPr/>
        </p:nvSpPr>
        <p:spPr>
          <a:xfrm>
            <a:off x="1268617" y="764704"/>
            <a:ext cx="6408712" cy="2800767"/>
          </a:xfrm>
          <a:prstGeom prst="rect">
            <a:avLst/>
          </a:prstGeom>
        </p:spPr>
        <p:txBody>
          <a:bodyPr wrap="square">
            <a:spAutoFit/>
          </a:bodyPr>
          <a:lstStyle/>
          <a:p>
            <a:pPr algn="ctr"/>
            <a:endParaRPr lang="tr-TR" sz="4400" dirty="0" smtClean="0">
              <a:effectLst>
                <a:outerShdw blurRad="31750" dist="25400" dir="5400000" algn="tl" rotWithShape="0">
                  <a:srgbClr val="000000">
                    <a:alpha val="25000"/>
                  </a:srgbClr>
                </a:outerShdw>
              </a:effectLst>
              <a:ea typeface="+mj-ea"/>
              <a:cs typeface="+mj-cs"/>
            </a:endParaRPr>
          </a:p>
          <a:p>
            <a:pPr algn="ctr"/>
            <a:endParaRPr lang="tr-TR" sz="4400" dirty="0" smtClean="0">
              <a:effectLst>
                <a:outerShdw blurRad="31750" dist="25400" dir="5400000" algn="tl" rotWithShape="0">
                  <a:srgbClr val="000000">
                    <a:alpha val="25000"/>
                  </a:srgbClr>
                </a:outerShdw>
              </a:effectLst>
              <a:ea typeface="+mj-ea"/>
              <a:cs typeface="+mj-cs"/>
            </a:endParaRPr>
          </a:p>
          <a:p>
            <a:pPr algn="ctr"/>
            <a:r>
              <a:rPr lang="tr-TR" sz="4400" dirty="0" smtClean="0">
                <a:effectLst>
                  <a:outerShdw blurRad="31750" dist="25400" dir="5400000" algn="tl" rotWithShape="0">
                    <a:srgbClr val="000000">
                      <a:alpha val="25000"/>
                    </a:srgbClr>
                  </a:outerShdw>
                </a:effectLst>
                <a:ea typeface="+mj-ea"/>
                <a:cs typeface="+mj-cs"/>
              </a:rPr>
              <a:t>TEŞEKKÜRLER</a:t>
            </a:r>
            <a:br>
              <a:rPr lang="tr-TR" sz="4400" dirty="0" smtClean="0">
                <a:effectLst>
                  <a:outerShdw blurRad="31750" dist="25400" dir="5400000" algn="tl" rotWithShape="0">
                    <a:srgbClr val="000000">
                      <a:alpha val="25000"/>
                    </a:srgbClr>
                  </a:outerShdw>
                </a:effectLst>
                <a:ea typeface="+mj-ea"/>
                <a:cs typeface="+mj-cs"/>
              </a:rPr>
            </a:br>
            <a:endParaRPr lang="tr-TR" sz="4400" dirty="0"/>
          </a:p>
        </p:txBody>
      </p:sp>
      <p:sp>
        <p:nvSpPr>
          <p:cNvPr id="6" name="1 Başlık"/>
          <p:cNvSpPr txBox="1">
            <a:spLocks/>
          </p:cNvSpPr>
          <p:nvPr/>
        </p:nvSpPr>
        <p:spPr>
          <a:xfrm>
            <a:off x="598491" y="2852936"/>
            <a:ext cx="7748964" cy="1941512"/>
          </a:xfrm>
          <a:prstGeom prst="rect">
            <a:avLst/>
          </a:prstGeom>
          <a:gradFill>
            <a:gsLst>
              <a:gs pos="0">
                <a:schemeClr val="accent4">
                  <a:lumMod val="60000"/>
                  <a:lumOff val="40000"/>
                </a:schemeClr>
              </a:gs>
              <a:gs pos="23000">
                <a:schemeClr val="accent1">
                  <a:lumMod val="45000"/>
                  <a:lumOff val="55000"/>
                </a:schemeClr>
              </a:gs>
              <a:gs pos="47000">
                <a:schemeClr val="accent1">
                  <a:lumMod val="45000"/>
                  <a:lumOff val="55000"/>
                </a:schemeClr>
              </a:gs>
              <a:gs pos="100000">
                <a:schemeClr val="accent4">
                  <a:lumMod val="50000"/>
                </a:schemeClr>
              </a:gs>
            </a:gsLst>
            <a:lin ang="5400000" scaled="1"/>
          </a:gradFill>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lnSpc>
                <a:spcPct val="150000"/>
              </a:lnSpc>
              <a:defRPr/>
            </a:pPr>
            <a:r>
              <a:rPr lang="tr-TR" sz="1600" smtClean="0"/>
              <a:t/>
            </a:r>
            <a:br>
              <a:rPr lang="tr-TR" sz="1600" smtClean="0"/>
            </a:br>
            <a:r>
              <a:rPr lang="tr-TR" sz="1600" smtClean="0"/>
              <a:t>		</a:t>
            </a:r>
            <a:r>
              <a:rPr lang="tr-TR" sz="2000" noProof="1" smtClean="0">
                <a:solidFill>
                  <a:schemeClr val="accent2"/>
                </a:solidFill>
              </a:rPr>
              <a:t>twitter.com/vanmemarge	</a:t>
            </a:r>
            <a:br>
              <a:rPr lang="tr-TR" sz="2000" noProof="1" smtClean="0">
                <a:solidFill>
                  <a:schemeClr val="accent2"/>
                </a:solidFill>
              </a:rPr>
            </a:br>
            <a:r>
              <a:rPr lang="tr-TR" sz="2000" noProof="1" smtClean="0">
                <a:solidFill>
                  <a:schemeClr val="accent2"/>
                </a:solidFill>
              </a:rPr>
              <a:t>		facebook.com/vanarge</a:t>
            </a:r>
            <a:br>
              <a:rPr lang="tr-TR" sz="2000" noProof="1" smtClean="0">
                <a:solidFill>
                  <a:schemeClr val="accent2"/>
                </a:solidFill>
              </a:rPr>
            </a:br>
            <a:r>
              <a:rPr lang="tr-TR" sz="2000" noProof="1" smtClean="0">
                <a:solidFill>
                  <a:schemeClr val="accent2"/>
                </a:solidFill>
              </a:rPr>
              <a:t>		e-mail:memargevan@gmail.com  </a:t>
            </a:r>
            <a:br>
              <a:rPr lang="tr-TR" sz="2000" noProof="1" smtClean="0">
                <a:solidFill>
                  <a:schemeClr val="accent2"/>
                </a:solidFill>
              </a:rPr>
            </a:br>
            <a:r>
              <a:rPr lang="tr-TR" sz="2000" noProof="1" smtClean="0">
                <a:solidFill>
                  <a:schemeClr val="accent2"/>
                </a:solidFill>
              </a:rPr>
              <a:t>		www.vanarge.gov.tr</a:t>
            </a:r>
            <a:endParaRPr lang="tr-TR" sz="2000" noProof="1">
              <a:solidFill>
                <a:schemeClr val="bg2">
                  <a:lumMod val="50000"/>
                </a:schemeClr>
              </a:solidFill>
            </a:endParaRPr>
          </a:p>
        </p:txBody>
      </p:sp>
      <p:pic>
        <p:nvPicPr>
          <p:cNvPr id="9" name="Picture 9" descr="C:\Users\FEMON\Desktop\on-f.png"/>
          <p:cNvPicPr>
            <a:picLocks noChangeAspect="1" noChangeArrowheads="1"/>
          </p:cNvPicPr>
          <p:nvPr/>
        </p:nvPicPr>
        <p:blipFill>
          <a:blip r:embed="rId3" cstate="print"/>
          <a:srcRect/>
          <a:stretch>
            <a:fillRect/>
          </a:stretch>
        </p:blipFill>
        <p:spPr bwMode="auto">
          <a:xfrm>
            <a:off x="1829117" y="3447161"/>
            <a:ext cx="304800"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0" descr="C:\Users\FEMON\Desktop\on-tt.png"/>
          <p:cNvPicPr>
            <a:picLocks noChangeAspect="1" noChangeArrowheads="1"/>
          </p:cNvPicPr>
          <p:nvPr/>
        </p:nvPicPr>
        <p:blipFill>
          <a:blip r:embed="rId4" cstate="print"/>
          <a:srcRect/>
          <a:stretch>
            <a:fillRect/>
          </a:stretch>
        </p:blipFill>
        <p:spPr bwMode="auto">
          <a:xfrm>
            <a:off x="1829117" y="3015853"/>
            <a:ext cx="304800"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9117" y="3975910"/>
            <a:ext cx="304800"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9117" y="4364435"/>
            <a:ext cx="304800" cy="27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ikdörtgen 28"/>
          <p:cNvSpPr/>
          <p:nvPr/>
        </p:nvSpPr>
        <p:spPr>
          <a:xfrm>
            <a:off x="539552" y="2132856"/>
            <a:ext cx="7776864" cy="3231654"/>
          </a:xfrm>
          <a:prstGeom prst="rect">
            <a:avLst/>
          </a:prstGeom>
        </p:spPr>
        <p:txBody>
          <a:bodyPr wrap="square">
            <a:spAutoFit/>
          </a:bodyPr>
          <a:lstStyle/>
          <a:p>
            <a:pPr algn="ctr"/>
            <a:r>
              <a:rPr lang="tr-TR" sz="2800" b="1" dirty="0">
                <a:solidFill>
                  <a:srgbClr val="FF0000"/>
                </a:solidFill>
              </a:rPr>
              <a:t>PROJENİN </a:t>
            </a:r>
            <a:r>
              <a:rPr lang="tr-TR" sz="2800" b="1" dirty="0" smtClean="0">
                <a:solidFill>
                  <a:srgbClr val="FF0000"/>
                </a:solidFill>
              </a:rPr>
              <a:t>ADI</a:t>
            </a:r>
          </a:p>
          <a:p>
            <a:pPr algn="ctr"/>
            <a:endParaRPr lang="tr-TR" sz="2800" b="1" dirty="0" smtClean="0">
              <a:solidFill>
                <a:srgbClr val="FF0000"/>
              </a:solidFill>
            </a:endParaRPr>
          </a:p>
          <a:p>
            <a:pPr algn="ctr"/>
            <a:r>
              <a:rPr lang="tr-TR" sz="3200" dirty="0" smtClean="0">
                <a:latin typeface="Arial" pitchFamily="34" charset="0"/>
                <a:cs typeface="Arial" pitchFamily="34" charset="0"/>
              </a:rPr>
              <a:t>Van </a:t>
            </a:r>
            <a:r>
              <a:rPr lang="tr-TR" sz="3200" dirty="0">
                <a:latin typeface="Arial" pitchFamily="34" charset="0"/>
                <a:cs typeface="Arial" pitchFamily="34" charset="0"/>
              </a:rPr>
              <a:t>İli Ortaokul ve Lise Öğrencilerinin Başarı Durumlarının Araştırılması </a:t>
            </a:r>
            <a:r>
              <a:rPr lang="tr-TR" sz="3200" dirty="0" smtClean="0">
                <a:latin typeface="Arial" pitchFamily="34" charset="0"/>
                <a:cs typeface="Arial" pitchFamily="34" charset="0"/>
              </a:rPr>
              <a:t>Projesi</a:t>
            </a:r>
          </a:p>
          <a:p>
            <a:pPr algn="ctr"/>
            <a:endParaRPr lang="tr-TR" sz="2800" b="1" dirty="0"/>
          </a:p>
          <a:p>
            <a:pPr algn="ctr"/>
            <a:r>
              <a:rPr lang="tr-TR" sz="2800" b="1" dirty="0">
                <a:solidFill>
                  <a:srgbClr val="FF0000"/>
                </a:solidFill>
              </a:rPr>
              <a:t>PROJE </a:t>
            </a:r>
            <a:r>
              <a:rPr lang="tr-TR" sz="2800" b="1" dirty="0" smtClean="0">
                <a:solidFill>
                  <a:srgbClr val="FF0000"/>
                </a:solidFill>
              </a:rPr>
              <a:t>YÜRÜTÜCÜSÜ</a:t>
            </a:r>
            <a:r>
              <a:rPr lang="tr-TR" sz="2800" dirty="0" smtClean="0"/>
              <a:t> </a:t>
            </a:r>
          </a:p>
          <a:p>
            <a:pPr algn="ctr"/>
            <a:r>
              <a:rPr lang="tr-TR" sz="2800" dirty="0" smtClean="0">
                <a:latin typeface="Arial" pitchFamily="34" charset="0"/>
                <a:cs typeface="Arial" pitchFamily="34" charset="0"/>
              </a:rPr>
              <a:t>Van </a:t>
            </a:r>
            <a:r>
              <a:rPr lang="tr-TR" sz="2800" dirty="0">
                <a:latin typeface="Arial" pitchFamily="34" charset="0"/>
                <a:cs typeface="Arial" pitchFamily="34" charset="0"/>
              </a:rPr>
              <a:t>İl Milli Eğitim Müdürlüğü</a:t>
            </a:r>
          </a:p>
        </p:txBody>
      </p:sp>
      <p:pic>
        <p:nvPicPr>
          <p:cNvPr id="3" name="Picture 5"/>
          <p:cNvPicPr>
            <a:picLocks noChangeAspect="1" noChangeArrowheads="1"/>
          </p:cNvPicPr>
          <p:nvPr/>
        </p:nvPicPr>
        <p:blipFill>
          <a:blip r:embed="rId2" cstate="print"/>
          <a:srcRect/>
          <a:stretch>
            <a:fillRect/>
          </a:stretch>
        </p:blipFill>
        <p:spPr bwMode="auto">
          <a:xfrm>
            <a:off x="2555776" y="332657"/>
            <a:ext cx="3888432" cy="961181"/>
          </a:xfrm>
          <a:prstGeom prst="rect">
            <a:avLst/>
          </a:prstGeom>
          <a:noFill/>
          <a:ln w="9525">
            <a:noFill/>
            <a:miter lim="800000"/>
            <a:headEnd/>
            <a:tailEnd/>
          </a:ln>
        </p:spPr>
      </p:pic>
    </p:spTree>
    <p:extLst>
      <p:ext uri="{BB962C8B-B14F-4D97-AF65-F5344CB8AC3E}">
        <p14:creationId xmlns:p14="http://schemas.microsoft.com/office/powerpoint/2010/main" val="150720141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844824"/>
            <a:ext cx="7560840" cy="2062103"/>
          </a:xfrm>
          <a:prstGeom prst="rect">
            <a:avLst/>
          </a:prstGeom>
        </p:spPr>
        <p:txBody>
          <a:bodyPr wrap="square">
            <a:spAutoFit/>
          </a:bodyPr>
          <a:lstStyle/>
          <a:p>
            <a:pPr algn="ctr"/>
            <a:r>
              <a:rPr lang="tr-TR" sz="3200" b="1" dirty="0">
                <a:solidFill>
                  <a:srgbClr val="FF0000"/>
                </a:solidFill>
                <a:latin typeface="Arial" pitchFamily="34" charset="0"/>
                <a:cs typeface="Arial" pitchFamily="34" charset="0"/>
              </a:rPr>
              <a:t>PROJENİN </a:t>
            </a:r>
            <a:r>
              <a:rPr lang="tr-TR" sz="3200" b="1" dirty="0" smtClean="0">
                <a:solidFill>
                  <a:srgbClr val="FF0000"/>
                </a:solidFill>
                <a:latin typeface="Arial" pitchFamily="34" charset="0"/>
                <a:cs typeface="Arial" pitchFamily="34" charset="0"/>
              </a:rPr>
              <a:t>SÜRESİ</a:t>
            </a:r>
            <a:endParaRPr lang="tr-TR" sz="3200" dirty="0" smtClean="0">
              <a:solidFill>
                <a:srgbClr val="FF0000"/>
              </a:solidFill>
              <a:latin typeface="Arial" pitchFamily="34" charset="0"/>
              <a:cs typeface="Arial" pitchFamily="34" charset="0"/>
            </a:endParaRPr>
          </a:p>
          <a:p>
            <a:pPr algn="ctr"/>
            <a:endParaRPr lang="tr-TR" sz="3200" dirty="0" smtClean="0">
              <a:solidFill>
                <a:srgbClr val="FF0000"/>
              </a:solidFill>
              <a:latin typeface="Arial" pitchFamily="34" charset="0"/>
              <a:cs typeface="Arial" pitchFamily="34" charset="0"/>
            </a:endParaRPr>
          </a:p>
          <a:p>
            <a:pPr algn="ctr"/>
            <a:r>
              <a:rPr lang="tr-TR" sz="3200" dirty="0" smtClean="0">
                <a:latin typeface="Arial" pitchFamily="34" charset="0"/>
                <a:cs typeface="Arial" pitchFamily="34" charset="0"/>
              </a:rPr>
              <a:t>3 </a:t>
            </a:r>
            <a:r>
              <a:rPr lang="tr-TR" sz="3200" dirty="0">
                <a:latin typeface="Arial" pitchFamily="34" charset="0"/>
                <a:cs typeface="Arial" pitchFamily="34" charset="0"/>
              </a:rPr>
              <a:t>ay </a:t>
            </a:r>
            <a:endParaRPr lang="tr-TR" sz="3200" dirty="0" smtClean="0">
              <a:latin typeface="Arial" pitchFamily="34" charset="0"/>
              <a:cs typeface="Arial" pitchFamily="34" charset="0"/>
            </a:endParaRPr>
          </a:p>
          <a:p>
            <a:pPr algn="ctr"/>
            <a:r>
              <a:rPr lang="tr-TR" sz="3200" dirty="0" smtClean="0">
                <a:latin typeface="Arial" pitchFamily="34" charset="0"/>
                <a:cs typeface="Arial" pitchFamily="34" charset="0"/>
              </a:rPr>
              <a:t>(</a:t>
            </a:r>
            <a:r>
              <a:rPr lang="tr-TR" sz="3200" dirty="0">
                <a:latin typeface="Arial" pitchFamily="34" charset="0"/>
                <a:cs typeface="Arial" pitchFamily="34" charset="0"/>
              </a:rPr>
              <a:t>12 Şubat/ 12 Mayıs 2015</a:t>
            </a:r>
            <a:r>
              <a:rPr lang="tr-TR" sz="3200" dirty="0" smtClean="0">
                <a:latin typeface="Arial" pitchFamily="34" charset="0"/>
                <a:cs typeface="Arial" pitchFamily="34" charset="0"/>
              </a:rPr>
              <a:t>)</a:t>
            </a:r>
            <a:endParaRPr lang="tr-TR" sz="3200" dirty="0">
              <a:latin typeface="Arial" pitchFamily="34" charset="0"/>
              <a:cs typeface="Arial" pitchFamily="34" charset="0"/>
            </a:endParaRPr>
          </a:p>
        </p:txBody>
      </p:sp>
      <p:pic>
        <p:nvPicPr>
          <p:cNvPr id="3" name="Picture 5"/>
          <p:cNvPicPr>
            <a:picLocks noChangeAspect="1" noChangeArrowheads="1"/>
          </p:cNvPicPr>
          <p:nvPr/>
        </p:nvPicPr>
        <p:blipFill>
          <a:blip r:embed="rId2" cstate="print"/>
          <a:srcRect/>
          <a:stretch>
            <a:fillRect/>
          </a:stretch>
        </p:blipFill>
        <p:spPr bwMode="auto">
          <a:xfrm>
            <a:off x="2627784" y="332656"/>
            <a:ext cx="4032448" cy="1008112"/>
          </a:xfrm>
          <a:prstGeom prst="rect">
            <a:avLst/>
          </a:prstGeom>
          <a:noFill/>
          <a:ln w="9525">
            <a:noFill/>
            <a:miter lim="800000"/>
            <a:headEnd/>
            <a:tailEnd/>
          </a:ln>
        </p:spPr>
      </p:pic>
    </p:spTree>
    <p:extLst>
      <p:ext uri="{BB962C8B-B14F-4D97-AF65-F5344CB8AC3E}">
        <p14:creationId xmlns:p14="http://schemas.microsoft.com/office/powerpoint/2010/main" val="287160723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55776" y="1988840"/>
            <a:ext cx="3744416" cy="6093976"/>
          </a:xfrm>
          <a:prstGeom prst="rect">
            <a:avLst/>
          </a:prstGeom>
        </p:spPr>
        <p:txBody>
          <a:bodyPr wrap="square">
            <a:spAutoFit/>
          </a:bodyPr>
          <a:lstStyle/>
          <a:p>
            <a:endParaRPr lang="tr-TR" dirty="0" smtClean="0"/>
          </a:p>
          <a:p>
            <a:pPr algn="ctr"/>
            <a:r>
              <a:rPr lang="tr-TR" sz="2400" dirty="0" smtClean="0">
                <a:latin typeface="Arial" pitchFamily="34" charset="0"/>
                <a:cs typeface="Arial" pitchFamily="34" charset="0"/>
              </a:rPr>
              <a:t>İbrahim TAŞYAPAN </a:t>
            </a:r>
          </a:p>
          <a:p>
            <a:pPr algn="ctr"/>
            <a:r>
              <a:rPr lang="tr-TR" sz="2400" dirty="0" smtClean="0">
                <a:latin typeface="Arial" pitchFamily="34" charset="0"/>
                <a:cs typeface="Arial" pitchFamily="34" charset="0"/>
              </a:rPr>
              <a:t>Van Valisi</a:t>
            </a:r>
          </a:p>
          <a:p>
            <a:pPr algn="ctr"/>
            <a:endParaRPr lang="tr-TR" sz="2400" dirty="0" smtClean="0">
              <a:latin typeface="Arial" pitchFamily="34" charset="0"/>
              <a:cs typeface="Arial" pitchFamily="34" charset="0"/>
            </a:endParaRPr>
          </a:p>
          <a:p>
            <a:pPr lvl="0" algn="ctr"/>
            <a:r>
              <a:rPr lang="tr-TR" sz="2400" dirty="0" smtClean="0">
                <a:latin typeface="Arial" pitchFamily="34" charset="0"/>
                <a:cs typeface="Arial" pitchFamily="34" charset="0"/>
              </a:rPr>
              <a:t>Önder CAN</a:t>
            </a:r>
          </a:p>
          <a:p>
            <a:pPr lvl="0" algn="ctr"/>
            <a:r>
              <a:rPr lang="tr-TR" sz="2400" dirty="0" smtClean="0">
                <a:latin typeface="Arial" pitchFamily="34" charset="0"/>
                <a:cs typeface="Arial" pitchFamily="34" charset="0"/>
              </a:rPr>
              <a:t>Vali Yardımcısı</a:t>
            </a:r>
          </a:p>
          <a:p>
            <a:pPr lvl="0" algn="ctr"/>
            <a:endParaRPr lang="tr-TR" sz="2400" dirty="0">
              <a:latin typeface="Arial" pitchFamily="34" charset="0"/>
              <a:cs typeface="Arial" pitchFamily="34" charset="0"/>
            </a:endParaRPr>
          </a:p>
          <a:p>
            <a:pPr lvl="0" algn="ctr"/>
            <a:r>
              <a:rPr lang="tr-TR" sz="2400" dirty="0">
                <a:latin typeface="Arial" pitchFamily="34" charset="0"/>
                <a:cs typeface="Arial" pitchFamily="34" charset="0"/>
              </a:rPr>
              <a:t>Prof. Dr. Peyami </a:t>
            </a:r>
            <a:r>
              <a:rPr lang="tr-TR" sz="2400" dirty="0" smtClean="0">
                <a:latin typeface="Arial" pitchFamily="34" charset="0"/>
                <a:cs typeface="Arial" pitchFamily="34" charset="0"/>
              </a:rPr>
              <a:t>BATTAL</a:t>
            </a:r>
          </a:p>
          <a:p>
            <a:pPr lvl="0" algn="ctr"/>
            <a:r>
              <a:rPr lang="tr-TR" sz="2400" dirty="0" smtClean="0">
                <a:latin typeface="Arial" pitchFamily="34" charset="0"/>
                <a:cs typeface="Arial" pitchFamily="34" charset="0"/>
              </a:rPr>
              <a:t>YYÜ Rektörü</a:t>
            </a:r>
          </a:p>
          <a:p>
            <a:pPr lvl="0" algn="ctr"/>
            <a:endParaRPr lang="tr-TR" sz="2400" dirty="0">
              <a:latin typeface="Arial" pitchFamily="34" charset="0"/>
              <a:cs typeface="Arial" pitchFamily="34" charset="0"/>
            </a:endParaRPr>
          </a:p>
          <a:p>
            <a:pPr lvl="0" algn="ctr"/>
            <a:r>
              <a:rPr lang="tr-TR" sz="2400" dirty="0" err="1">
                <a:latin typeface="Arial" pitchFamily="34" charset="0"/>
                <a:cs typeface="Arial" pitchFamily="34" charset="0"/>
              </a:rPr>
              <a:t>Kıyasettin</a:t>
            </a:r>
            <a:r>
              <a:rPr lang="tr-TR" sz="2400" dirty="0">
                <a:latin typeface="Arial" pitchFamily="34" charset="0"/>
                <a:cs typeface="Arial" pitchFamily="34" charset="0"/>
              </a:rPr>
              <a:t> KIREKİN </a:t>
            </a:r>
            <a:endParaRPr lang="tr-TR" sz="2400" dirty="0" smtClean="0">
              <a:latin typeface="Arial" pitchFamily="34" charset="0"/>
              <a:cs typeface="Arial" pitchFamily="34" charset="0"/>
            </a:endParaRPr>
          </a:p>
          <a:p>
            <a:pPr lvl="0" algn="ctr"/>
            <a:r>
              <a:rPr lang="tr-TR" sz="2400" dirty="0" smtClean="0">
                <a:latin typeface="Arial" pitchFamily="34" charset="0"/>
                <a:cs typeface="Arial" pitchFamily="34" charset="0"/>
              </a:rPr>
              <a:t>İl </a:t>
            </a:r>
            <a:r>
              <a:rPr lang="tr-TR" sz="2400" dirty="0">
                <a:latin typeface="Arial" pitchFamily="34" charset="0"/>
                <a:cs typeface="Arial" pitchFamily="34" charset="0"/>
              </a:rPr>
              <a:t>Milli Eğitim Müdürü</a:t>
            </a:r>
          </a:p>
          <a:p>
            <a:r>
              <a:rPr lang="tr-TR" dirty="0"/>
              <a:t>                </a:t>
            </a:r>
            <a:r>
              <a:rPr lang="tr-TR" dirty="0" smtClean="0"/>
              <a:t>                              </a:t>
            </a:r>
            <a:r>
              <a:rPr lang="tr-TR" dirty="0"/>
              <a:t> </a:t>
            </a:r>
          </a:p>
          <a:p>
            <a:r>
              <a:rPr lang="tr-TR" dirty="0"/>
              <a:t> </a:t>
            </a:r>
          </a:p>
          <a:p>
            <a:r>
              <a:rPr lang="tr-TR" dirty="0"/>
              <a:t> </a:t>
            </a:r>
          </a:p>
          <a:p>
            <a:r>
              <a:rPr lang="tr-TR" dirty="0"/>
              <a:t> </a:t>
            </a:r>
          </a:p>
          <a:p>
            <a:r>
              <a:rPr lang="tr-TR" dirty="0"/>
              <a:t> </a:t>
            </a:r>
          </a:p>
          <a:p>
            <a:r>
              <a:rPr lang="tr-TR" dirty="0"/>
              <a:t> </a:t>
            </a:r>
          </a:p>
        </p:txBody>
      </p:sp>
      <p:pic>
        <p:nvPicPr>
          <p:cNvPr id="5" name="Picture 5"/>
          <p:cNvPicPr>
            <a:picLocks noChangeAspect="1" noChangeArrowheads="1"/>
          </p:cNvPicPr>
          <p:nvPr/>
        </p:nvPicPr>
        <p:blipFill>
          <a:blip r:embed="rId2" cstate="print"/>
          <a:srcRect/>
          <a:stretch>
            <a:fillRect/>
          </a:stretch>
        </p:blipFill>
        <p:spPr bwMode="auto">
          <a:xfrm>
            <a:off x="2555776" y="332656"/>
            <a:ext cx="3888432" cy="864096"/>
          </a:xfrm>
          <a:prstGeom prst="rect">
            <a:avLst/>
          </a:prstGeom>
          <a:noFill/>
          <a:ln w="9525">
            <a:noFill/>
            <a:miter lim="800000"/>
            <a:headEnd/>
            <a:tailEnd/>
          </a:ln>
        </p:spPr>
      </p:pic>
      <p:sp>
        <p:nvSpPr>
          <p:cNvPr id="6" name="5 Metin kutusu"/>
          <p:cNvSpPr txBox="1"/>
          <p:nvPr/>
        </p:nvSpPr>
        <p:spPr>
          <a:xfrm>
            <a:off x="1475656" y="1340768"/>
            <a:ext cx="6120680" cy="523220"/>
          </a:xfrm>
          <a:prstGeom prst="rect">
            <a:avLst/>
          </a:prstGeom>
          <a:noFill/>
        </p:spPr>
        <p:txBody>
          <a:bodyPr wrap="square" rtlCol="0">
            <a:spAutoFit/>
          </a:bodyPr>
          <a:lstStyle/>
          <a:p>
            <a:pPr algn="ctr"/>
            <a:r>
              <a:rPr lang="tr-TR" sz="2800" b="1" dirty="0" smtClean="0">
                <a:solidFill>
                  <a:srgbClr val="FF0000"/>
                </a:solidFill>
                <a:latin typeface="Arial" pitchFamily="34" charset="0"/>
                <a:cs typeface="Arial" pitchFamily="34" charset="0"/>
              </a:rPr>
              <a:t>PROJE  ÜST KURULU</a:t>
            </a:r>
            <a:endParaRPr lang="tr-TR"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3411523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07504" y="1556792"/>
            <a:ext cx="4680520" cy="4320480"/>
          </a:xfrm>
        </p:spPr>
        <p:txBody>
          <a:bodyPr>
            <a:normAutofit/>
          </a:bodyPr>
          <a:lstStyle/>
          <a:p>
            <a:pPr>
              <a:buNone/>
            </a:pPr>
            <a:r>
              <a:rPr lang="tr-TR" b="1" i="1" dirty="0" smtClean="0">
                <a:solidFill>
                  <a:srgbClr val="FF0000"/>
                </a:solidFill>
              </a:rPr>
              <a:t>   </a:t>
            </a:r>
            <a:r>
              <a:rPr lang="tr-TR" b="1" dirty="0" smtClean="0">
                <a:solidFill>
                  <a:srgbClr val="FF0000"/>
                </a:solidFill>
              </a:rPr>
              <a:t>Milli Eğitim Müdürlüğü</a:t>
            </a:r>
          </a:p>
          <a:p>
            <a:pPr>
              <a:buNone/>
            </a:pPr>
            <a:endParaRPr lang="tr-TR" b="1" i="1" dirty="0" smtClean="0">
              <a:solidFill>
                <a:srgbClr val="FF0000"/>
              </a:solidFill>
            </a:endParaRPr>
          </a:p>
          <a:p>
            <a:pPr marL="514350" lvl="0" indent="-514350">
              <a:buFont typeface="+mj-lt"/>
              <a:buAutoNum type="arabicPeriod"/>
            </a:pPr>
            <a:r>
              <a:rPr lang="tr-TR" sz="1600" dirty="0" smtClean="0"/>
              <a:t>Orhan BEDİR Milli Eğitim Müdür Yardımcısı</a:t>
            </a:r>
          </a:p>
          <a:p>
            <a:pPr marL="514350" lvl="0" indent="-514350">
              <a:buFont typeface="+mj-lt"/>
              <a:buAutoNum type="arabicPeriod"/>
            </a:pPr>
            <a:r>
              <a:rPr lang="tr-TR" sz="1600" dirty="0" smtClean="0"/>
              <a:t>Hakan DURĞUN Proje Koordinatörü</a:t>
            </a:r>
          </a:p>
          <a:p>
            <a:pPr marL="514350" lvl="0" indent="-514350">
              <a:buFont typeface="+mj-lt"/>
              <a:buAutoNum type="arabicPeriod"/>
            </a:pPr>
            <a:r>
              <a:rPr lang="tr-TR" sz="1600" dirty="0" smtClean="0"/>
              <a:t>Garip KIZILKAYA ARGE Birim Koordinatörü</a:t>
            </a:r>
          </a:p>
          <a:p>
            <a:pPr marL="514350" lvl="0" indent="-514350">
              <a:buFont typeface="+mj-lt"/>
              <a:buAutoNum type="arabicPeriod"/>
            </a:pPr>
            <a:r>
              <a:rPr lang="tr-TR" sz="1600" dirty="0" smtClean="0"/>
              <a:t>Nurcan ALPASLAN Proje Uzmanı</a:t>
            </a:r>
          </a:p>
          <a:p>
            <a:pPr>
              <a:buNone/>
            </a:pPr>
            <a:endParaRPr lang="tr-TR" dirty="0"/>
          </a:p>
        </p:txBody>
      </p:sp>
      <p:sp>
        <p:nvSpPr>
          <p:cNvPr id="4" name="3 İçerik Yer Tutucusu"/>
          <p:cNvSpPr>
            <a:spLocks noGrp="1"/>
          </p:cNvSpPr>
          <p:nvPr>
            <p:ph sz="half" idx="2"/>
          </p:nvPr>
        </p:nvSpPr>
        <p:spPr>
          <a:xfrm>
            <a:off x="4644008" y="1556792"/>
            <a:ext cx="4244280" cy="4525963"/>
          </a:xfrm>
        </p:spPr>
        <p:txBody>
          <a:bodyPr>
            <a:normAutofit/>
          </a:bodyPr>
          <a:lstStyle/>
          <a:p>
            <a:pPr marL="0" indent="0">
              <a:buNone/>
            </a:pPr>
            <a:r>
              <a:rPr lang="tr-TR" b="1" dirty="0" smtClean="0">
                <a:solidFill>
                  <a:srgbClr val="FF0000"/>
                </a:solidFill>
              </a:rPr>
              <a:t>Yüzüncü Yıl Üniversitesi</a:t>
            </a:r>
          </a:p>
          <a:p>
            <a:pPr marL="0" indent="0">
              <a:buNone/>
            </a:pPr>
            <a:endParaRPr lang="tr-TR" sz="3200" dirty="0" smtClean="0">
              <a:solidFill>
                <a:srgbClr val="FF0000"/>
              </a:solidFill>
            </a:endParaRPr>
          </a:p>
          <a:p>
            <a:pPr marL="624078" lvl="0" indent="-514350">
              <a:buFont typeface="+mj-lt"/>
              <a:buAutoNum type="arabicPeriod"/>
            </a:pPr>
            <a:r>
              <a:rPr lang="tr-TR" sz="1600" dirty="0" smtClean="0"/>
              <a:t>Doç. Dr. Hasan </a:t>
            </a:r>
            <a:r>
              <a:rPr lang="tr-TR" sz="1600" dirty="0" err="1" smtClean="0"/>
              <a:t>Basri</a:t>
            </a:r>
            <a:r>
              <a:rPr lang="tr-TR" sz="1600" dirty="0" smtClean="0"/>
              <a:t> MEMDUHOĞLU</a:t>
            </a:r>
          </a:p>
          <a:p>
            <a:pPr marL="624078" lvl="0" indent="-514350">
              <a:buFont typeface="+mj-lt"/>
              <a:buAutoNum type="arabicPeriod"/>
            </a:pPr>
            <a:r>
              <a:rPr lang="tr-TR" sz="1600" dirty="0" smtClean="0"/>
              <a:t>Yrd. Doç. Dr. Ahmet YAYLA </a:t>
            </a:r>
          </a:p>
          <a:p>
            <a:pPr marL="624078" lvl="0" indent="-514350">
              <a:buFont typeface="+mj-lt"/>
              <a:buAutoNum type="arabicPeriod"/>
            </a:pPr>
            <a:r>
              <a:rPr lang="tr-TR" sz="1600" dirty="0" smtClean="0"/>
              <a:t>Yrd. Doç. Dr. </a:t>
            </a:r>
            <a:r>
              <a:rPr lang="tr-TR" sz="1600" dirty="0" err="1" smtClean="0"/>
              <a:t>Nejdet</a:t>
            </a:r>
            <a:r>
              <a:rPr lang="tr-TR" sz="1600" dirty="0" smtClean="0"/>
              <a:t> TAŞKIN                                                       </a:t>
            </a:r>
          </a:p>
          <a:p>
            <a:pPr marL="624078" lvl="0" indent="-514350">
              <a:buFont typeface="+mj-lt"/>
              <a:buAutoNum type="arabicPeriod"/>
            </a:pPr>
            <a:r>
              <a:rPr lang="tr-TR" sz="1600" dirty="0" smtClean="0"/>
              <a:t>Yrd. Doç. Dr. Ramazan SAK</a:t>
            </a:r>
          </a:p>
          <a:p>
            <a:pPr marL="624078" lvl="0" indent="-514350">
              <a:buFont typeface="+mj-lt"/>
              <a:buAutoNum type="arabicPeriod"/>
            </a:pPr>
            <a:r>
              <a:rPr lang="tr-TR" sz="1600" dirty="0" smtClean="0"/>
              <a:t>Araş. Gör. Mehmet TURHAN </a:t>
            </a:r>
          </a:p>
          <a:p>
            <a:pPr marL="624078" lvl="0" indent="-514350">
              <a:buFont typeface="+mj-lt"/>
              <a:buAutoNum type="arabicPeriod"/>
            </a:pPr>
            <a:r>
              <a:rPr lang="tr-TR" sz="1600" dirty="0" smtClean="0"/>
              <a:t>Araş. Gör. Osman TAT </a:t>
            </a:r>
          </a:p>
          <a:p>
            <a:pPr marL="624078" lvl="0" indent="-514350">
              <a:buFont typeface="+mj-lt"/>
              <a:buAutoNum type="arabicPeriod"/>
            </a:pPr>
            <a:r>
              <a:rPr lang="tr-TR" sz="1600" dirty="0" smtClean="0"/>
              <a:t>Araş. Gör. İshak KOZİKOĞLU </a:t>
            </a:r>
          </a:p>
          <a:p>
            <a:pPr marL="624078" lvl="0" indent="-514350">
              <a:buFont typeface="+mj-lt"/>
              <a:buAutoNum type="arabicPeriod"/>
            </a:pPr>
            <a:r>
              <a:rPr lang="tr-TR" sz="1600" dirty="0" smtClean="0"/>
              <a:t>Araş. Gör. </a:t>
            </a:r>
            <a:r>
              <a:rPr lang="tr-TR" sz="1600" dirty="0" err="1" smtClean="0"/>
              <a:t>Mecit</a:t>
            </a:r>
            <a:r>
              <a:rPr lang="tr-TR" sz="1600" dirty="0" smtClean="0"/>
              <a:t> ASLAN </a:t>
            </a:r>
          </a:p>
          <a:p>
            <a:pPr>
              <a:buNone/>
            </a:pPr>
            <a:endParaRPr lang="tr-TR" dirty="0"/>
          </a:p>
        </p:txBody>
      </p:sp>
      <p:sp>
        <p:nvSpPr>
          <p:cNvPr id="2" name="1 Başlık"/>
          <p:cNvSpPr>
            <a:spLocks noGrp="1"/>
          </p:cNvSpPr>
          <p:nvPr>
            <p:ph type="title"/>
          </p:nvPr>
        </p:nvSpPr>
        <p:spPr>
          <a:xfrm>
            <a:off x="467544" y="692696"/>
            <a:ext cx="8219256" cy="864096"/>
          </a:xfrm>
        </p:spPr>
        <p:txBody>
          <a:bodyPr>
            <a:normAutofit fontScale="90000"/>
          </a:bodyPr>
          <a:lstStyle/>
          <a:p>
            <a:pPr algn="ct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dirty="0" smtClean="0">
                <a:solidFill>
                  <a:srgbClr val="FF0000"/>
                </a:solidFill>
              </a:rPr>
              <a:t/>
            </a:r>
            <a:br>
              <a:rPr lang="tr-TR"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endParaRPr lang="tr-TR" sz="4000" dirty="0"/>
          </a:p>
        </p:txBody>
      </p:sp>
      <p:pic>
        <p:nvPicPr>
          <p:cNvPr id="6" name="Picture 5"/>
          <p:cNvPicPr>
            <a:picLocks noChangeAspect="1" noChangeArrowheads="1"/>
          </p:cNvPicPr>
          <p:nvPr/>
        </p:nvPicPr>
        <p:blipFill>
          <a:blip r:embed="rId2" cstate="print"/>
          <a:srcRect/>
          <a:stretch>
            <a:fillRect/>
          </a:stretch>
        </p:blipFill>
        <p:spPr bwMode="auto">
          <a:xfrm>
            <a:off x="2555776" y="0"/>
            <a:ext cx="3888432" cy="755214"/>
          </a:xfrm>
          <a:prstGeom prst="rect">
            <a:avLst/>
          </a:prstGeom>
          <a:noFill/>
          <a:ln w="9525">
            <a:noFill/>
            <a:miter lim="800000"/>
            <a:headEnd/>
            <a:tailEnd/>
          </a:ln>
        </p:spPr>
      </p:pic>
      <p:sp>
        <p:nvSpPr>
          <p:cNvPr id="7" name="6 Metin kutusu"/>
          <p:cNvSpPr txBox="1"/>
          <p:nvPr/>
        </p:nvSpPr>
        <p:spPr>
          <a:xfrm>
            <a:off x="1979712" y="908721"/>
            <a:ext cx="5400600" cy="461666"/>
          </a:xfrm>
          <a:prstGeom prst="rect">
            <a:avLst/>
          </a:prstGeom>
          <a:noFill/>
        </p:spPr>
        <p:txBody>
          <a:bodyPr wrap="square" rtlCol="0">
            <a:spAutoFit/>
          </a:bodyPr>
          <a:lstStyle/>
          <a:p>
            <a:r>
              <a:rPr lang="tr-TR" sz="2400" b="1" dirty="0" smtClean="0">
                <a:solidFill>
                  <a:srgbClr val="FF0000"/>
                </a:solidFill>
                <a:latin typeface="Arial" pitchFamily="34" charset="0"/>
                <a:cs typeface="Arial" pitchFamily="34" charset="0"/>
              </a:rPr>
              <a:t>PROJE YÜRÜTME EKİPLERİ</a:t>
            </a:r>
            <a:endParaRPr lang="tr-TR" sz="2400" b="1" dirty="0">
              <a:solidFill>
                <a:srgbClr val="FF0000"/>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51520" y="1844824"/>
            <a:ext cx="8651304" cy="4317227"/>
          </a:xfrm>
        </p:spPr>
        <p:txBody>
          <a:bodyPr>
            <a:normAutofit fontScale="85000" lnSpcReduction="10000"/>
          </a:bodyPr>
          <a:lstStyle/>
          <a:p>
            <a:pPr marL="514350" lvl="0" indent="-514350">
              <a:lnSpc>
                <a:spcPct val="200000"/>
              </a:lnSpc>
              <a:buClr>
                <a:schemeClr val="tx1"/>
              </a:buClr>
              <a:buFont typeface="+mj-lt"/>
              <a:buAutoNum type="arabicPeriod"/>
            </a:pPr>
            <a:r>
              <a:rPr lang="tr-TR" sz="2000" dirty="0" smtClean="0">
                <a:latin typeface="Arial" pitchFamily="34" charset="0"/>
                <a:cs typeface="Arial" pitchFamily="34" charset="0"/>
              </a:rPr>
              <a:t>13 İlçede </a:t>
            </a:r>
            <a:r>
              <a:rPr lang="tr-TR" sz="2000" b="1" dirty="0" smtClean="0">
                <a:solidFill>
                  <a:srgbClr val="FF0000"/>
                </a:solidFill>
                <a:latin typeface="Arial" pitchFamily="34" charset="0"/>
                <a:cs typeface="Arial" pitchFamily="34" charset="0"/>
              </a:rPr>
              <a:t>17.000</a:t>
            </a:r>
            <a:r>
              <a:rPr lang="tr-TR" sz="2000" dirty="0" smtClean="0">
                <a:latin typeface="Arial" pitchFamily="34" charset="0"/>
                <a:cs typeface="Arial" pitchFamily="34" charset="0"/>
              </a:rPr>
              <a:t> kişiye anket uygulandı.</a:t>
            </a:r>
          </a:p>
          <a:p>
            <a:pPr marL="514350" lvl="0" indent="-514350">
              <a:lnSpc>
                <a:spcPct val="200000"/>
              </a:lnSpc>
              <a:buClr>
                <a:schemeClr val="tx1"/>
              </a:buClr>
              <a:buFont typeface="+mj-lt"/>
              <a:buAutoNum type="arabicPeriod"/>
            </a:pPr>
            <a:r>
              <a:rPr lang="tr-TR" sz="2000" dirty="0" smtClean="0">
                <a:latin typeface="Arial" pitchFamily="34" charset="0"/>
                <a:cs typeface="Arial" pitchFamily="34" charset="0"/>
              </a:rPr>
              <a:t>Belirlenen 5 ilçede (</a:t>
            </a:r>
            <a:r>
              <a:rPr lang="tr-TR" sz="2000" b="1" i="1" dirty="0" smtClean="0">
                <a:solidFill>
                  <a:srgbClr val="FF0000"/>
                </a:solidFill>
                <a:latin typeface="Arial" pitchFamily="34" charset="0"/>
                <a:cs typeface="Arial" pitchFamily="34" charset="0"/>
              </a:rPr>
              <a:t>Erciş, Özalp, Başkale, Çatak, İpekyolu</a:t>
            </a:r>
            <a:r>
              <a:rPr lang="tr-TR" sz="2000" dirty="0" smtClean="0">
                <a:latin typeface="Arial" pitchFamily="34" charset="0"/>
                <a:cs typeface="Arial" pitchFamily="34" charset="0"/>
              </a:rPr>
              <a:t>) İlçe Şube müdürleri, Okul Müdürleri, Veli, STK temsilcileri, Muhtar, Sendika temsilcileri, Kurum temsilcilerinin katılımları ile odak grup çalışması yapıldı.</a:t>
            </a:r>
          </a:p>
          <a:p>
            <a:pPr marL="514350" lvl="0" indent="-514350">
              <a:lnSpc>
                <a:spcPct val="200000"/>
              </a:lnSpc>
              <a:buClr>
                <a:schemeClr val="tx1"/>
              </a:buClr>
              <a:buFont typeface="+mj-lt"/>
              <a:buAutoNum type="arabicPeriod"/>
            </a:pPr>
            <a:r>
              <a:rPr lang="tr-TR" sz="2000" dirty="0" smtClean="0">
                <a:latin typeface="Arial" pitchFamily="34" charset="0"/>
                <a:cs typeface="Arial" pitchFamily="34" charset="0"/>
              </a:rPr>
              <a:t>Başarılı 2 ile çalışma ziyareti gerçekleştirildi. (</a:t>
            </a:r>
            <a:r>
              <a:rPr lang="tr-TR" sz="2000" b="1" dirty="0" smtClean="0">
                <a:solidFill>
                  <a:srgbClr val="FF0000"/>
                </a:solidFill>
                <a:latin typeface="Arial" pitchFamily="34" charset="0"/>
                <a:cs typeface="Arial" pitchFamily="34" charset="0"/>
              </a:rPr>
              <a:t>Mersin, Bursa</a:t>
            </a:r>
            <a:r>
              <a:rPr lang="tr-TR" sz="2000" dirty="0" smtClean="0">
                <a:latin typeface="Arial" pitchFamily="34" charset="0"/>
                <a:cs typeface="Arial" pitchFamily="34" charset="0"/>
              </a:rPr>
              <a:t>)</a:t>
            </a:r>
          </a:p>
          <a:p>
            <a:pPr marL="514350" lvl="0" indent="-514350">
              <a:lnSpc>
                <a:spcPct val="200000"/>
              </a:lnSpc>
              <a:buClr>
                <a:schemeClr val="tx1"/>
              </a:buClr>
              <a:buFont typeface="+mj-lt"/>
              <a:buAutoNum type="arabicPeriod"/>
            </a:pPr>
            <a:r>
              <a:rPr lang="tr-TR" sz="2000" dirty="0" smtClean="0">
                <a:latin typeface="Arial" pitchFamily="34" charset="0"/>
                <a:cs typeface="Arial" pitchFamily="34" charset="0"/>
              </a:rPr>
              <a:t>İlimizde tüm paydaşların katılımı ile </a:t>
            </a:r>
            <a:r>
              <a:rPr lang="tr-TR" sz="2000" b="1" dirty="0" smtClean="0">
                <a:solidFill>
                  <a:srgbClr val="FF0000"/>
                </a:solidFill>
                <a:latin typeface="Arial" pitchFamily="34" charset="0"/>
                <a:cs typeface="Arial" pitchFamily="34" charset="0"/>
              </a:rPr>
              <a:t>1 günlük </a:t>
            </a:r>
            <a:r>
              <a:rPr lang="tr-TR" sz="2000" dirty="0" err="1" smtClean="0">
                <a:latin typeface="Arial" pitchFamily="34" charset="0"/>
                <a:cs typeface="Arial" pitchFamily="34" charset="0"/>
              </a:rPr>
              <a:t>çalıştay</a:t>
            </a:r>
            <a:r>
              <a:rPr lang="tr-TR" sz="2000" dirty="0" smtClean="0">
                <a:latin typeface="Arial" pitchFamily="34" charset="0"/>
                <a:cs typeface="Arial" pitchFamily="34" charset="0"/>
              </a:rPr>
              <a:t> düzenlendi.</a:t>
            </a:r>
          </a:p>
          <a:p>
            <a:pPr marL="514350" lvl="0" indent="-514350">
              <a:lnSpc>
                <a:spcPct val="200000"/>
              </a:lnSpc>
              <a:buClr>
                <a:schemeClr val="tx1"/>
              </a:buClr>
              <a:buFont typeface="+mj-lt"/>
              <a:buAutoNum type="arabicPeriod"/>
            </a:pPr>
            <a:r>
              <a:rPr lang="tr-TR" sz="2000" dirty="0" smtClean="0">
                <a:latin typeface="Arial" pitchFamily="34" charset="0"/>
                <a:cs typeface="Arial" pitchFamily="34" charset="0"/>
              </a:rPr>
              <a:t>Proje çıktıları </a:t>
            </a:r>
            <a:r>
              <a:rPr lang="tr-TR" sz="2000" b="1" dirty="0" smtClean="0">
                <a:solidFill>
                  <a:srgbClr val="FF0000"/>
                </a:solidFill>
                <a:latin typeface="Arial" pitchFamily="34" charset="0"/>
                <a:cs typeface="Arial" pitchFamily="34" charset="0"/>
              </a:rPr>
              <a:t>rapor kitap</a:t>
            </a:r>
            <a:r>
              <a:rPr lang="tr-TR" sz="2000" dirty="0" smtClean="0">
                <a:latin typeface="Arial" pitchFamily="34" charset="0"/>
                <a:cs typeface="Arial" pitchFamily="34" charset="0"/>
              </a:rPr>
              <a:t> haline getirilerek tüm paydaşlara dağıtıldı.</a:t>
            </a:r>
          </a:p>
          <a:p>
            <a:pPr>
              <a:buClr>
                <a:schemeClr val="tx1"/>
              </a:buClr>
              <a:buNone/>
            </a:pPr>
            <a:endParaRPr lang="tr-TR" dirty="0"/>
          </a:p>
        </p:txBody>
      </p:sp>
      <p:sp>
        <p:nvSpPr>
          <p:cNvPr id="2" name="1 Başlık"/>
          <p:cNvSpPr>
            <a:spLocks noGrp="1"/>
          </p:cNvSpPr>
          <p:nvPr>
            <p:ph type="title"/>
          </p:nvPr>
        </p:nvSpPr>
        <p:spPr>
          <a:xfrm>
            <a:off x="827584" y="980728"/>
            <a:ext cx="7344816" cy="936104"/>
          </a:xfrm>
        </p:spPr>
        <p:txBody>
          <a:bodyPr>
            <a:normAutofit fontScale="90000"/>
          </a:bodyPr>
          <a:lstStyle/>
          <a:p>
            <a:pPr algn="ctr"/>
            <a:r>
              <a:rPr lang="tr-TR" sz="3100" dirty="0" smtClean="0">
                <a:solidFill>
                  <a:srgbClr val="FF0000"/>
                </a:solidFill>
              </a:rPr>
              <a:t>PROJEMİZİN TEMEL  FAALİYETLERİ</a:t>
            </a:r>
            <a:endParaRPr lang="tr-TR" dirty="0"/>
          </a:p>
        </p:txBody>
      </p:sp>
      <p:pic>
        <p:nvPicPr>
          <p:cNvPr id="5" name="Picture 5"/>
          <p:cNvPicPr>
            <a:picLocks noChangeAspect="1" noChangeArrowheads="1"/>
          </p:cNvPicPr>
          <p:nvPr/>
        </p:nvPicPr>
        <p:blipFill>
          <a:blip r:embed="rId2" cstate="print"/>
          <a:srcRect/>
          <a:stretch>
            <a:fillRect/>
          </a:stretch>
        </p:blipFill>
        <p:spPr bwMode="auto">
          <a:xfrm>
            <a:off x="2555776" y="0"/>
            <a:ext cx="3816424" cy="98072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844824"/>
            <a:ext cx="7560840" cy="584775"/>
          </a:xfrm>
          <a:prstGeom prst="rect">
            <a:avLst/>
          </a:prstGeom>
        </p:spPr>
        <p:txBody>
          <a:bodyPr wrap="square">
            <a:spAutoFit/>
          </a:bodyPr>
          <a:lstStyle/>
          <a:p>
            <a:pPr algn="ctr"/>
            <a:r>
              <a:rPr lang="tr-TR" sz="3200" b="1" dirty="0" smtClean="0">
                <a:solidFill>
                  <a:srgbClr val="FF0000"/>
                </a:solidFill>
                <a:latin typeface="Arial" pitchFamily="34" charset="0"/>
                <a:cs typeface="Arial" pitchFamily="34" charset="0"/>
              </a:rPr>
              <a:t>İL, İLÇE VE OKUL EYLEM PLANLARI</a:t>
            </a:r>
            <a:endParaRPr lang="tr-TR" sz="3200" dirty="0">
              <a:latin typeface="Arial" pitchFamily="34" charset="0"/>
              <a:cs typeface="Arial" pitchFamily="34" charset="0"/>
            </a:endParaRPr>
          </a:p>
        </p:txBody>
      </p:sp>
      <p:pic>
        <p:nvPicPr>
          <p:cNvPr id="3" name="Picture 5"/>
          <p:cNvPicPr>
            <a:picLocks noChangeAspect="1" noChangeArrowheads="1"/>
          </p:cNvPicPr>
          <p:nvPr/>
        </p:nvPicPr>
        <p:blipFill>
          <a:blip r:embed="rId2" cstate="print"/>
          <a:srcRect/>
          <a:stretch>
            <a:fillRect/>
          </a:stretch>
        </p:blipFill>
        <p:spPr bwMode="auto">
          <a:xfrm>
            <a:off x="2627784" y="332656"/>
            <a:ext cx="4032448" cy="1008112"/>
          </a:xfrm>
          <a:prstGeom prst="rect">
            <a:avLst/>
          </a:prstGeom>
          <a:noFill/>
          <a:ln w="9525">
            <a:noFill/>
            <a:miter lim="800000"/>
            <a:headEnd/>
            <a:tailEnd/>
          </a:ln>
        </p:spPr>
      </p:pic>
    </p:spTree>
    <p:extLst>
      <p:ext uri="{BB962C8B-B14F-4D97-AF65-F5344CB8AC3E}">
        <p14:creationId xmlns:p14="http://schemas.microsoft.com/office/powerpoint/2010/main" val="287160723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50724" y="116632"/>
            <a:ext cx="8229600" cy="1143000"/>
          </a:xfrm>
        </p:spPr>
        <p:txBody>
          <a:bodyPr>
            <a:noAutofit/>
          </a:bodyPr>
          <a:lstStyle/>
          <a:p>
            <a:pPr algn="ctr"/>
            <a:r>
              <a:rPr lang="tr-TR" sz="2000" i="1" dirty="0">
                <a:solidFill>
                  <a:schemeClr val="tx1"/>
                </a:solidFill>
                <a:effectLst/>
                <a:latin typeface="Times New Roman" panose="02020603050405020304" pitchFamily="18" charset="0"/>
                <a:cs typeface="Times New Roman" panose="02020603050405020304" pitchFamily="18" charset="0"/>
              </a:rPr>
              <a:t>VAN MİLLİ EĞİTİM MÜDÜRLÜĞÜ</a:t>
            </a:r>
            <a:r>
              <a:rPr lang="tr-TR" sz="2000" dirty="0">
                <a:solidFill>
                  <a:schemeClr val="tx1"/>
                </a:solidFill>
                <a:effectLst/>
                <a:latin typeface="Times New Roman" panose="02020603050405020304" pitchFamily="18" charset="0"/>
                <a:cs typeface="Times New Roman" panose="02020603050405020304" pitchFamily="18" charset="0"/>
              </a:rPr>
              <a:t/>
            </a:r>
            <a:br>
              <a:rPr lang="tr-TR" sz="2000" dirty="0">
                <a:solidFill>
                  <a:schemeClr val="tx1"/>
                </a:solidFill>
                <a:effectLst/>
                <a:latin typeface="Times New Roman" panose="02020603050405020304" pitchFamily="18" charset="0"/>
                <a:cs typeface="Times New Roman" panose="02020603050405020304" pitchFamily="18" charset="0"/>
              </a:rPr>
            </a:br>
            <a:r>
              <a:rPr lang="tr-TR" sz="2000" i="1" dirty="0">
                <a:solidFill>
                  <a:schemeClr val="tx1"/>
                </a:solidFill>
                <a:effectLst/>
                <a:latin typeface="Times New Roman" panose="02020603050405020304" pitchFamily="18" charset="0"/>
                <a:cs typeface="Times New Roman" panose="02020603050405020304" pitchFamily="18" charset="0"/>
              </a:rPr>
              <a:t>BAŞARIYI ARTIRMAYA YÖNELİK</a:t>
            </a:r>
            <a:r>
              <a:rPr lang="tr-TR" sz="2000" dirty="0">
                <a:solidFill>
                  <a:schemeClr val="tx1"/>
                </a:solidFill>
                <a:effectLst/>
                <a:latin typeface="Times New Roman" panose="02020603050405020304" pitchFamily="18" charset="0"/>
                <a:cs typeface="Times New Roman" panose="02020603050405020304" pitchFamily="18" charset="0"/>
              </a:rPr>
              <a:t/>
            </a:r>
            <a:br>
              <a:rPr lang="tr-TR" sz="2000" dirty="0">
                <a:solidFill>
                  <a:schemeClr val="tx1"/>
                </a:solidFill>
                <a:effectLst/>
                <a:latin typeface="Times New Roman" panose="02020603050405020304" pitchFamily="18" charset="0"/>
                <a:cs typeface="Times New Roman" panose="02020603050405020304" pitchFamily="18" charset="0"/>
              </a:rPr>
            </a:br>
            <a:r>
              <a:rPr lang="tr-TR" sz="2000" i="1" dirty="0" smtClean="0">
                <a:solidFill>
                  <a:schemeClr val="tx1"/>
                </a:solidFill>
                <a:effectLst/>
                <a:latin typeface="Times New Roman" panose="02020603050405020304" pitchFamily="18" charset="0"/>
                <a:cs typeface="Times New Roman" panose="02020603050405020304" pitchFamily="18" charset="0"/>
              </a:rPr>
              <a:t>İL </a:t>
            </a:r>
            <a:r>
              <a:rPr lang="tr-TR" sz="2000" i="1" dirty="0">
                <a:solidFill>
                  <a:schemeClr val="tx1"/>
                </a:solidFill>
                <a:effectLst/>
                <a:latin typeface="Times New Roman" panose="02020603050405020304" pitchFamily="18" charset="0"/>
                <a:cs typeface="Times New Roman" panose="02020603050405020304" pitchFamily="18" charset="0"/>
              </a:rPr>
              <a:t>EYLEM PLANI-2015-2016</a:t>
            </a:r>
            <a:endParaRPr lang="tr-TR"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İçerik Yer Tutucusu 6"/>
          <p:cNvGraphicFramePr>
            <a:graphicFrameLocks noGrp="1"/>
          </p:cNvGraphicFramePr>
          <p:nvPr>
            <p:ph sz="half" idx="1"/>
            <p:extLst>
              <p:ext uri="{D42A27DB-BD31-4B8C-83A1-F6EECF244321}">
                <p14:modId xmlns:p14="http://schemas.microsoft.com/office/powerpoint/2010/main" val="189523801"/>
              </p:ext>
            </p:extLst>
          </p:nvPr>
        </p:nvGraphicFramePr>
        <p:xfrm>
          <a:off x="72008" y="1124744"/>
          <a:ext cx="9036496" cy="5775742"/>
        </p:xfrm>
        <a:graphic>
          <a:graphicData uri="http://schemas.openxmlformats.org/drawingml/2006/table">
            <a:tbl>
              <a:tblPr firstRow="1" firstCol="1" bandRow="1">
                <a:tableStyleId>{5C22544A-7EE6-4342-B048-85BDC9FD1C3A}</a:tableStyleId>
              </a:tblPr>
              <a:tblGrid>
                <a:gridCol w="665943"/>
                <a:gridCol w="4653078"/>
                <a:gridCol w="1949936"/>
                <a:gridCol w="1767539"/>
              </a:tblGrid>
              <a:tr h="213142">
                <a:tc>
                  <a:txBody>
                    <a:bodyPr/>
                    <a:lstStyle/>
                    <a:p>
                      <a:pPr algn="ctr">
                        <a:lnSpc>
                          <a:spcPct val="115000"/>
                        </a:lnSpc>
                        <a:spcAft>
                          <a:spcPts val="0"/>
                        </a:spcAft>
                      </a:pPr>
                      <a:r>
                        <a:rPr lang="tr-TR" sz="1200" dirty="0">
                          <a:effectLst/>
                        </a:rPr>
                        <a:t>S.NO</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5000"/>
                        </a:lnSpc>
                        <a:spcBef>
                          <a:spcPts val="1200"/>
                        </a:spcBef>
                        <a:spcAft>
                          <a:spcPts val="1200"/>
                        </a:spcAft>
                      </a:pPr>
                      <a:r>
                        <a:rPr lang="tr-TR" sz="1200">
                          <a:effectLst/>
                        </a:rPr>
                        <a:t>FAALİYET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5000"/>
                        </a:lnSpc>
                        <a:spcBef>
                          <a:spcPts val="1200"/>
                        </a:spcBef>
                        <a:spcAft>
                          <a:spcPts val="1200"/>
                        </a:spcAft>
                      </a:pPr>
                      <a:r>
                        <a:rPr lang="tr-TR" sz="1200">
                          <a:effectLst/>
                        </a:rPr>
                        <a:t>SORUMLU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tc>
                <a:tc>
                  <a:txBody>
                    <a:bodyPr/>
                    <a:lstStyle/>
                    <a:p>
                      <a:pPr algn="ctr">
                        <a:lnSpc>
                          <a:spcPct val="115000"/>
                        </a:lnSpc>
                        <a:spcBef>
                          <a:spcPts val="1200"/>
                        </a:spcBef>
                        <a:spcAft>
                          <a:spcPts val="1200"/>
                        </a:spcAft>
                      </a:pPr>
                      <a:r>
                        <a:rPr lang="tr-TR" sz="1200" dirty="0">
                          <a:effectLst/>
                        </a:rPr>
                        <a:t>TARİH</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tc>
              </a:tr>
              <a:tr h="4395370">
                <a:tc>
                  <a:txBody>
                    <a:bodyPr/>
                    <a:lstStyle/>
                    <a:p>
                      <a:pPr algn="ctr">
                        <a:lnSpc>
                          <a:spcPct val="115000"/>
                        </a:lnSpc>
                        <a:spcBef>
                          <a:spcPts val="1200"/>
                        </a:spcBef>
                        <a:spcAft>
                          <a:spcPts val="1200"/>
                        </a:spcAft>
                      </a:pPr>
                      <a:r>
                        <a:rPr lang="tr-TR" sz="1200" dirty="0">
                          <a:effectLst/>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tc>
                <a:tc>
                  <a:txBody>
                    <a:bodyPr/>
                    <a:lstStyle/>
                    <a:p>
                      <a:pPr>
                        <a:lnSpc>
                          <a:spcPct val="115000"/>
                        </a:lnSpc>
                        <a:spcBef>
                          <a:spcPts val="1200"/>
                        </a:spcBef>
                        <a:spcAft>
                          <a:spcPts val="1200"/>
                        </a:spcAft>
                      </a:pPr>
                      <a:r>
                        <a:rPr lang="tr-TR" sz="1200" dirty="0">
                          <a:effectLst/>
                        </a:rPr>
                        <a:t>İl Milli Eğitim Müdürü başkanlığında İl başarı ekibi </a:t>
                      </a:r>
                    </a:p>
                    <a:p>
                      <a:pPr marL="342900" lvl="0" indent="-342900">
                        <a:lnSpc>
                          <a:spcPct val="115000"/>
                        </a:lnSpc>
                        <a:spcAft>
                          <a:spcPts val="0"/>
                        </a:spcAft>
                        <a:buFont typeface="Symbol" panose="05050102010706020507" pitchFamily="18" charset="2"/>
                        <a:buChar char=""/>
                      </a:pPr>
                      <a:r>
                        <a:rPr lang="tr-TR" sz="1200" dirty="0">
                          <a:effectLst/>
                        </a:rPr>
                        <a:t>İl Milli Eğitim Müdürü,                   </a:t>
                      </a:r>
                    </a:p>
                    <a:p>
                      <a:pPr marL="342900" lvl="0" indent="-342900">
                        <a:lnSpc>
                          <a:spcPct val="115000"/>
                        </a:lnSpc>
                        <a:spcAft>
                          <a:spcPts val="0"/>
                        </a:spcAft>
                        <a:buFont typeface="Symbol" panose="05050102010706020507" pitchFamily="18" charset="2"/>
                        <a:buChar char=""/>
                      </a:pPr>
                      <a:r>
                        <a:rPr lang="tr-TR" sz="1200" dirty="0">
                          <a:effectLst/>
                        </a:rPr>
                        <a:t>Maarif Müfettişleri Başkanı, </a:t>
                      </a:r>
                    </a:p>
                    <a:p>
                      <a:pPr marL="342900" lvl="0" indent="-342900">
                        <a:lnSpc>
                          <a:spcPct val="115000"/>
                        </a:lnSpc>
                        <a:spcAft>
                          <a:spcPts val="0"/>
                        </a:spcAft>
                        <a:buFont typeface="Symbol" panose="05050102010706020507" pitchFamily="18" charset="2"/>
                        <a:buChar char=""/>
                      </a:pPr>
                      <a:r>
                        <a:rPr lang="tr-TR" sz="1200" dirty="0">
                          <a:effectLst/>
                        </a:rPr>
                        <a:t>Temel eğitim,                               </a:t>
                      </a:r>
                    </a:p>
                    <a:p>
                      <a:pPr marL="342900" lvl="0" indent="-342900">
                        <a:lnSpc>
                          <a:spcPct val="115000"/>
                        </a:lnSpc>
                        <a:spcAft>
                          <a:spcPts val="0"/>
                        </a:spcAft>
                        <a:buFont typeface="Symbol" panose="05050102010706020507" pitchFamily="18" charset="2"/>
                        <a:buChar char=""/>
                      </a:pPr>
                      <a:r>
                        <a:rPr lang="tr-TR" sz="1200" dirty="0">
                          <a:effectLst/>
                        </a:rPr>
                        <a:t>Ortaöğretim, </a:t>
                      </a:r>
                    </a:p>
                    <a:p>
                      <a:pPr marL="342900" lvl="0" indent="-342900">
                        <a:lnSpc>
                          <a:spcPct val="115000"/>
                        </a:lnSpc>
                        <a:spcAft>
                          <a:spcPts val="0"/>
                        </a:spcAft>
                        <a:buFont typeface="Symbol" panose="05050102010706020507" pitchFamily="18" charset="2"/>
                        <a:buChar char=""/>
                      </a:pPr>
                      <a:r>
                        <a:rPr lang="tr-TR" sz="1200" dirty="0">
                          <a:effectLst/>
                        </a:rPr>
                        <a:t>Mesleki eğitim,                              </a:t>
                      </a:r>
                    </a:p>
                    <a:p>
                      <a:pPr marL="342900" lvl="0" indent="-342900">
                        <a:lnSpc>
                          <a:spcPct val="115000"/>
                        </a:lnSpc>
                        <a:spcAft>
                          <a:spcPts val="0"/>
                        </a:spcAft>
                        <a:buFont typeface="Symbol" panose="05050102010706020507" pitchFamily="18" charset="2"/>
                        <a:buChar char=""/>
                      </a:pPr>
                      <a:r>
                        <a:rPr lang="tr-TR" sz="1200" dirty="0">
                          <a:effectLst/>
                        </a:rPr>
                        <a:t>Din Öğretimi, </a:t>
                      </a:r>
                    </a:p>
                    <a:p>
                      <a:pPr marL="342900" lvl="0" indent="-342900">
                        <a:lnSpc>
                          <a:spcPct val="115000"/>
                        </a:lnSpc>
                        <a:spcAft>
                          <a:spcPts val="0"/>
                        </a:spcAft>
                        <a:buFont typeface="Symbol" panose="05050102010706020507" pitchFamily="18" charset="2"/>
                        <a:buChar char=""/>
                      </a:pPr>
                      <a:r>
                        <a:rPr lang="tr-TR" sz="1200" dirty="0">
                          <a:effectLst/>
                        </a:rPr>
                        <a:t>Özel Eğitim ve Rehberlik, </a:t>
                      </a:r>
                    </a:p>
                    <a:p>
                      <a:pPr marL="342900" lvl="0" indent="-342900">
                        <a:lnSpc>
                          <a:spcPct val="115000"/>
                        </a:lnSpc>
                        <a:spcAft>
                          <a:spcPts val="0"/>
                        </a:spcAft>
                        <a:buFont typeface="Symbol" panose="05050102010706020507" pitchFamily="18" charset="2"/>
                        <a:buChar char=""/>
                      </a:pPr>
                      <a:r>
                        <a:rPr lang="tr-TR" sz="1200" dirty="0">
                          <a:effectLst/>
                        </a:rPr>
                        <a:t>İnsan kaynakları                          </a:t>
                      </a:r>
                    </a:p>
                    <a:p>
                      <a:pPr marL="342900" lvl="0" indent="-342900">
                        <a:lnSpc>
                          <a:spcPct val="115000"/>
                        </a:lnSpc>
                        <a:spcAft>
                          <a:spcPts val="0"/>
                        </a:spcAft>
                        <a:buFont typeface="Symbol" panose="05050102010706020507" pitchFamily="18" charset="2"/>
                        <a:buChar char=""/>
                      </a:pPr>
                      <a:r>
                        <a:rPr lang="tr-TR" sz="1200" dirty="0">
                          <a:effectLst/>
                        </a:rPr>
                        <a:t>Özel öğretim</a:t>
                      </a:r>
                    </a:p>
                    <a:p>
                      <a:pPr marL="342900" lvl="0" indent="-342900">
                        <a:lnSpc>
                          <a:spcPct val="115000"/>
                        </a:lnSpc>
                        <a:spcAft>
                          <a:spcPts val="0"/>
                        </a:spcAft>
                        <a:buFont typeface="Symbol" panose="05050102010706020507" pitchFamily="18" charset="2"/>
                        <a:buChar char=""/>
                      </a:pPr>
                      <a:r>
                        <a:rPr lang="tr-TR" sz="1200" dirty="0">
                          <a:effectLst/>
                        </a:rPr>
                        <a:t>Ölçme değerlendirme ve sınav hizmetleri,</a:t>
                      </a:r>
                    </a:p>
                    <a:p>
                      <a:pPr marL="342900" lvl="0" indent="-342900">
                        <a:lnSpc>
                          <a:spcPct val="115000"/>
                        </a:lnSpc>
                        <a:spcAft>
                          <a:spcPts val="0"/>
                        </a:spcAft>
                        <a:buFont typeface="Symbol" panose="05050102010706020507" pitchFamily="18" charset="2"/>
                        <a:buChar char=""/>
                      </a:pPr>
                      <a:r>
                        <a:rPr lang="tr-TR" sz="1200" dirty="0">
                          <a:effectLst/>
                        </a:rPr>
                        <a:t>Destek Hizmetleri</a:t>
                      </a:r>
                    </a:p>
                    <a:p>
                      <a:pPr marL="342900" lvl="0" indent="-342900">
                        <a:lnSpc>
                          <a:spcPct val="115000"/>
                        </a:lnSpc>
                        <a:spcAft>
                          <a:spcPts val="0"/>
                        </a:spcAft>
                        <a:buFont typeface="Symbol" panose="05050102010706020507" pitchFamily="18" charset="2"/>
                        <a:buChar char=""/>
                      </a:pPr>
                      <a:r>
                        <a:rPr lang="tr-TR" sz="1200" dirty="0">
                          <a:effectLst/>
                        </a:rPr>
                        <a:t>İnşaat ve Emlak </a:t>
                      </a:r>
                    </a:p>
                    <a:p>
                      <a:pPr marL="342900" lvl="0" indent="-342900">
                        <a:lnSpc>
                          <a:spcPct val="115000"/>
                        </a:lnSpc>
                        <a:spcAft>
                          <a:spcPts val="0"/>
                        </a:spcAft>
                        <a:buFont typeface="Symbol" panose="05050102010706020507" pitchFamily="18" charset="2"/>
                        <a:buChar char=""/>
                      </a:pPr>
                      <a:r>
                        <a:rPr lang="tr-TR" sz="1200" dirty="0">
                          <a:effectLst/>
                        </a:rPr>
                        <a:t>Hayat boyu öğrenmeden sorumlu müdürler,</a:t>
                      </a:r>
                    </a:p>
                    <a:p>
                      <a:pPr marL="342900" lvl="0" indent="-342900">
                        <a:lnSpc>
                          <a:spcPct val="115000"/>
                        </a:lnSpc>
                        <a:spcAft>
                          <a:spcPts val="0"/>
                        </a:spcAft>
                        <a:buFont typeface="Symbol" panose="05050102010706020507" pitchFamily="18" charset="2"/>
                        <a:buChar char=""/>
                      </a:pPr>
                      <a:r>
                        <a:rPr lang="tr-TR" sz="1200" dirty="0">
                          <a:effectLst/>
                        </a:rPr>
                        <a:t>Ar-Ge PEK ekibi </a:t>
                      </a:r>
                      <a:endParaRPr lang="tr-TR" sz="1200" dirty="0" smtClean="0">
                        <a:effectLst/>
                      </a:endParaRPr>
                    </a:p>
                    <a:p>
                      <a:pPr marL="342900" lvl="0" indent="-342900">
                        <a:lnSpc>
                          <a:spcPct val="115000"/>
                        </a:lnSpc>
                        <a:spcAft>
                          <a:spcPts val="0"/>
                        </a:spcAft>
                        <a:buFont typeface="Symbol" panose="05050102010706020507" pitchFamily="18" charset="2"/>
                        <a:buChar char=""/>
                      </a:pPr>
                      <a:r>
                        <a:rPr lang="tr-TR" sz="1200" dirty="0" smtClean="0">
                          <a:effectLst/>
                        </a:rPr>
                        <a:t>YYÜ </a:t>
                      </a:r>
                      <a:r>
                        <a:rPr lang="tr-TR" sz="1200" dirty="0">
                          <a:effectLst/>
                        </a:rPr>
                        <a:t>Akademik </a:t>
                      </a:r>
                      <a:r>
                        <a:rPr lang="tr-TR" sz="1200" dirty="0" smtClean="0">
                          <a:effectLst/>
                        </a:rPr>
                        <a:t>Danışmanlarından,</a:t>
                      </a:r>
                    </a:p>
                    <a:p>
                      <a:pPr marL="342900" lvl="0" indent="-342900">
                        <a:lnSpc>
                          <a:spcPct val="115000"/>
                        </a:lnSpc>
                        <a:spcAft>
                          <a:spcPts val="0"/>
                        </a:spcAft>
                        <a:buFont typeface="Symbol" panose="05050102010706020507" pitchFamily="18" charset="2"/>
                        <a:buNone/>
                      </a:pPr>
                      <a:r>
                        <a:rPr lang="tr-TR" sz="1200" baseline="0" dirty="0" smtClean="0">
                          <a:effectLst/>
                        </a:rPr>
                        <a:t> </a:t>
                      </a:r>
                      <a:r>
                        <a:rPr lang="tr-TR" sz="1200" dirty="0" smtClean="0">
                          <a:effectLst/>
                        </a:rPr>
                        <a:t>oluşturularak</a:t>
                      </a:r>
                      <a:r>
                        <a:rPr lang="tr-TR" sz="1200" dirty="0">
                          <a:effectLst/>
                        </a:rPr>
                        <a:t>, yıllık çalışma takvimi hazırlamak.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tc>
                <a:tc>
                  <a:txBody>
                    <a:bodyPr/>
                    <a:lstStyle/>
                    <a:p>
                      <a:pPr algn="ctr">
                        <a:lnSpc>
                          <a:spcPct val="110000"/>
                        </a:lnSpc>
                        <a:spcBef>
                          <a:spcPts val="600"/>
                        </a:spcBef>
                        <a:spcAft>
                          <a:spcPts val="600"/>
                        </a:spcAft>
                      </a:pPr>
                      <a:r>
                        <a:rPr lang="tr-TR" sz="1200" dirty="0">
                          <a:effectLst/>
                        </a:rPr>
                        <a:t>İl Milli Eğitim Müdürü</a:t>
                      </a:r>
                    </a:p>
                    <a:p>
                      <a:pPr algn="ctr">
                        <a:lnSpc>
                          <a:spcPct val="110000"/>
                        </a:lnSpc>
                        <a:spcBef>
                          <a:spcPts val="600"/>
                        </a:spcBef>
                        <a:spcAft>
                          <a:spcPts val="600"/>
                        </a:spcAft>
                      </a:pPr>
                      <a:r>
                        <a:rPr lang="tr-TR" sz="1200" dirty="0">
                          <a:effectLst/>
                        </a:rPr>
                        <a:t>*Toplantı: Birim başkanları ile </a:t>
                      </a:r>
                      <a:r>
                        <a:rPr lang="tr-TR" sz="1200" baseline="0" dirty="0" smtClean="0">
                          <a:effectLst/>
                        </a:rPr>
                        <a:t> </a:t>
                      </a:r>
                      <a:r>
                        <a:rPr lang="tr-TR" sz="1200" dirty="0" smtClean="0">
                          <a:effectLst/>
                        </a:rPr>
                        <a:t>yıllık </a:t>
                      </a:r>
                      <a:r>
                        <a:rPr lang="tr-TR" sz="1200" dirty="0">
                          <a:effectLst/>
                        </a:rPr>
                        <a:t>plan değerlendirme toplantısı </a:t>
                      </a:r>
                    </a:p>
                    <a:p>
                      <a:pPr marL="342900" lvl="0" indent="-342900">
                        <a:lnSpc>
                          <a:spcPct val="115000"/>
                        </a:lnSpc>
                        <a:spcBef>
                          <a:spcPts val="1200"/>
                        </a:spcBef>
                        <a:spcAft>
                          <a:spcPts val="1200"/>
                        </a:spcAft>
                        <a:buFont typeface="Symbol" panose="05050102010706020507" pitchFamily="18" charset="2"/>
                        <a:buNone/>
                      </a:pPr>
                      <a:r>
                        <a:rPr lang="tr-TR" sz="1200" dirty="0" smtClean="0">
                          <a:effectLst/>
                        </a:rPr>
                        <a:t>   </a:t>
                      </a:r>
                      <a:r>
                        <a:rPr lang="tr-TR" sz="1200" i="1" dirty="0" smtClean="0">
                          <a:solidFill>
                            <a:srgbClr val="FF0000"/>
                          </a:solidFill>
                          <a:effectLst/>
                        </a:rPr>
                        <a:t>İL BAŞARI EKİBİ</a:t>
                      </a:r>
                    </a:p>
                    <a:p>
                      <a:pPr marL="342900" lvl="0" indent="-342900">
                        <a:lnSpc>
                          <a:spcPct val="115000"/>
                        </a:lnSpc>
                        <a:spcBef>
                          <a:spcPts val="1200"/>
                        </a:spcBef>
                        <a:spcAft>
                          <a:spcPts val="1200"/>
                        </a:spcAft>
                        <a:buFont typeface="Arial" pitchFamily="34" charset="0"/>
                        <a:buChar char="•"/>
                      </a:pPr>
                      <a:r>
                        <a:rPr lang="tr-TR" sz="1200" b="1" i="1" dirty="0" smtClean="0">
                          <a:solidFill>
                            <a:schemeClr val="tx1"/>
                          </a:solidFill>
                          <a:effectLst/>
                        </a:rPr>
                        <a:t>Milli Eğitim Müdürü</a:t>
                      </a:r>
                    </a:p>
                    <a:p>
                      <a:pPr marL="342900" lvl="0" indent="-342900">
                        <a:lnSpc>
                          <a:spcPct val="115000"/>
                        </a:lnSpc>
                        <a:spcBef>
                          <a:spcPts val="1200"/>
                        </a:spcBef>
                        <a:spcAft>
                          <a:spcPts val="1200"/>
                        </a:spcAft>
                        <a:buFont typeface="Arial" pitchFamily="34" charset="0"/>
                        <a:buChar char="•"/>
                      </a:pPr>
                      <a:r>
                        <a:rPr lang="tr-TR" sz="1200" b="1" i="1" dirty="0" smtClean="0">
                          <a:solidFill>
                            <a:schemeClr val="tx1"/>
                          </a:solidFill>
                          <a:effectLst/>
                        </a:rPr>
                        <a:t>Maarif  müfettişleri</a:t>
                      </a:r>
                      <a:r>
                        <a:rPr lang="tr-TR" sz="1200" b="1" i="1" baseline="0" dirty="0" smtClean="0">
                          <a:solidFill>
                            <a:schemeClr val="tx1"/>
                          </a:solidFill>
                          <a:effectLst/>
                        </a:rPr>
                        <a:t>  Başkanı</a:t>
                      </a:r>
                      <a:endParaRPr lang="tr-TR" sz="1200" b="1" i="1" dirty="0" smtClean="0">
                        <a:solidFill>
                          <a:schemeClr val="tx1"/>
                        </a:solidFill>
                        <a:effectLst/>
                      </a:endParaRPr>
                    </a:p>
                    <a:p>
                      <a:pPr marL="342900" marR="0" lvl="0" indent="-342900" algn="l" defTabSz="914400" rtl="0" eaLnBrk="1" fontAlgn="auto" latinLnBrk="0" hangingPunct="1">
                        <a:lnSpc>
                          <a:spcPct val="100000"/>
                        </a:lnSpc>
                        <a:spcBef>
                          <a:spcPts val="1200"/>
                        </a:spcBef>
                        <a:spcAft>
                          <a:spcPts val="1200"/>
                        </a:spcAft>
                        <a:buClrTx/>
                        <a:buSzTx/>
                        <a:buFont typeface="Symbol" panose="05050102010706020507" pitchFamily="18" charset="2"/>
                        <a:buChar char=""/>
                        <a:tabLst/>
                        <a:defRPr/>
                      </a:pPr>
                      <a:r>
                        <a:rPr lang="tr-TR" sz="1200" dirty="0" smtClean="0">
                          <a:effectLst/>
                          <a:latin typeface="Calibri" panose="020F0502020204030204" pitchFamily="34" charset="0"/>
                          <a:ea typeface="Calibri" panose="020F0502020204030204" pitchFamily="34" charset="0"/>
                          <a:cs typeface="Times New Roman" panose="02020603050405020304" pitchFamily="18" charset="0"/>
                        </a:rPr>
                        <a:t>AR-GE P</a:t>
                      </a:r>
                      <a:r>
                        <a:rPr lang="tr-TR" sz="1200" baseline="0" dirty="0" smtClean="0">
                          <a:effectLst/>
                          <a:latin typeface="Calibri" panose="020F0502020204030204" pitchFamily="34" charset="0"/>
                          <a:ea typeface="Calibri" panose="020F0502020204030204" pitchFamily="34" charset="0"/>
                          <a:cs typeface="Times New Roman" panose="02020603050405020304" pitchFamily="18" charset="0"/>
                        </a:rPr>
                        <a:t>EK Ekibi</a:t>
                      </a:r>
                      <a:endParaRPr lang="tr-TR"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1200"/>
                        </a:spcBef>
                        <a:spcAft>
                          <a:spcPts val="1200"/>
                        </a:spcAft>
                        <a:buFont typeface="Symbol" panose="05050102010706020507" pitchFamily="18" charset="2"/>
                        <a:buChar char=""/>
                      </a:pPr>
                      <a:r>
                        <a:rPr lang="tr-TR" sz="1200" dirty="0" smtClean="0">
                          <a:effectLst/>
                        </a:rPr>
                        <a:t>Temel </a:t>
                      </a:r>
                      <a:r>
                        <a:rPr lang="tr-TR" sz="1200" dirty="0">
                          <a:effectLst/>
                        </a:rPr>
                        <a:t>Eğitim,</a:t>
                      </a:r>
                    </a:p>
                    <a:p>
                      <a:pPr marL="342900" lvl="0" indent="-342900">
                        <a:lnSpc>
                          <a:spcPct val="100000"/>
                        </a:lnSpc>
                        <a:spcBef>
                          <a:spcPts val="1200"/>
                        </a:spcBef>
                        <a:spcAft>
                          <a:spcPts val="1200"/>
                        </a:spcAft>
                        <a:buFont typeface="Symbol" panose="05050102010706020507" pitchFamily="18" charset="2"/>
                        <a:buChar char=""/>
                      </a:pPr>
                      <a:r>
                        <a:rPr lang="tr-TR" sz="1200" dirty="0">
                          <a:effectLst/>
                        </a:rPr>
                        <a:t>Ortaöğretim, </a:t>
                      </a:r>
                    </a:p>
                    <a:p>
                      <a:pPr marL="342900" lvl="0" indent="-342900">
                        <a:lnSpc>
                          <a:spcPct val="100000"/>
                        </a:lnSpc>
                        <a:spcBef>
                          <a:spcPts val="1200"/>
                        </a:spcBef>
                        <a:spcAft>
                          <a:spcPts val="1200"/>
                        </a:spcAft>
                        <a:buFont typeface="Symbol" panose="05050102010706020507" pitchFamily="18" charset="2"/>
                        <a:buChar char=""/>
                      </a:pPr>
                      <a:r>
                        <a:rPr lang="tr-TR" sz="1200" dirty="0">
                          <a:effectLst/>
                        </a:rPr>
                        <a:t>Mesleki Eğitim,</a:t>
                      </a:r>
                    </a:p>
                    <a:p>
                      <a:pPr marL="342900" lvl="0" indent="-342900">
                        <a:lnSpc>
                          <a:spcPct val="100000"/>
                        </a:lnSpc>
                        <a:spcBef>
                          <a:spcPts val="1200"/>
                        </a:spcBef>
                        <a:spcAft>
                          <a:spcPts val="1200"/>
                        </a:spcAft>
                        <a:buFont typeface="Symbol" panose="05050102010706020507" pitchFamily="18" charset="2"/>
                        <a:buChar char=""/>
                      </a:pPr>
                      <a:r>
                        <a:rPr lang="tr-TR" sz="1200" dirty="0">
                          <a:effectLst/>
                        </a:rPr>
                        <a:t>Din </a:t>
                      </a:r>
                      <a:r>
                        <a:rPr lang="tr-TR" sz="1200" dirty="0" smtClean="0">
                          <a:effectLst/>
                        </a:rPr>
                        <a:t>Öğretimi</a:t>
                      </a:r>
                    </a:p>
                    <a:p>
                      <a:pPr marL="342900" lvl="0" indent="-342900">
                        <a:lnSpc>
                          <a:spcPct val="100000"/>
                        </a:lnSpc>
                        <a:spcBef>
                          <a:spcPts val="1200"/>
                        </a:spcBef>
                        <a:spcAft>
                          <a:spcPts val="1200"/>
                        </a:spcAft>
                        <a:buFont typeface="Symbol" panose="05050102010706020507" pitchFamily="18" charset="2"/>
                        <a:buNone/>
                      </a:pPr>
                      <a:endParaRPr lang="tr-TR" sz="1200" dirty="0" smtClean="0">
                        <a:effectLst/>
                      </a:endParaRPr>
                    </a:p>
                  </a:txBody>
                  <a:tcPr marL="31668" marR="31668" marT="0" marB="0" anchor="ctr"/>
                </a:tc>
                <a:tc>
                  <a:txBody>
                    <a:bodyPr/>
                    <a:lstStyle/>
                    <a:p>
                      <a:pPr algn="ctr">
                        <a:lnSpc>
                          <a:spcPct val="110000"/>
                        </a:lnSpc>
                        <a:spcBef>
                          <a:spcPts val="300"/>
                        </a:spcBef>
                        <a:spcAft>
                          <a:spcPts val="300"/>
                        </a:spcAft>
                      </a:pPr>
                      <a:r>
                        <a:rPr lang="tr-TR" sz="1200" dirty="0">
                          <a:effectLst/>
                        </a:rPr>
                        <a:t>20.10.2015</a:t>
                      </a:r>
                    </a:p>
                    <a:p>
                      <a:pPr algn="ctr">
                        <a:lnSpc>
                          <a:spcPct val="110000"/>
                        </a:lnSpc>
                        <a:spcBef>
                          <a:spcPts val="300"/>
                        </a:spcBef>
                        <a:spcAft>
                          <a:spcPts val="30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8" marR="31668" marT="0" marB="0" anchor="ctr"/>
                </a:tc>
              </a:tr>
            </a:tbl>
          </a:graphicData>
        </a:graphic>
      </p:graphicFrame>
    </p:spTree>
    <p:extLst>
      <p:ext uri="{BB962C8B-B14F-4D97-AF65-F5344CB8AC3E}">
        <p14:creationId xmlns:p14="http://schemas.microsoft.com/office/powerpoint/2010/main" val="37430803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597</TotalTime>
  <Words>2088</Words>
  <Application>Microsoft Office PowerPoint</Application>
  <PresentationFormat>Ekran Gösterisi (4:3)</PresentationFormat>
  <Paragraphs>434</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Kalabalık</vt:lpstr>
      <vt:lpstr>PowerPoint Sunusu</vt:lpstr>
      <vt:lpstr> Van İli Ortaokul ve Lise Öğrencilerinin Başarı Durumlarının Araştırılması Projesi taslak kitap. </vt:lpstr>
      <vt:lpstr>PowerPoint Sunusu</vt:lpstr>
      <vt:lpstr>PowerPoint Sunusu</vt:lpstr>
      <vt:lpstr>PowerPoint Sunusu</vt:lpstr>
      <vt:lpstr>                                  </vt:lpstr>
      <vt:lpstr>PROJEMİZİN TEMEL  FAALİYETLERİ</vt:lpstr>
      <vt:lpstr>PowerPoint Sunusu</vt:lpstr>
      <vt:lpstr>VAN MİLLİ EĞİTİM MÜDÜRLÜĞÜ BAŞARIYI ARTIRMAYA YÖNELİK İL EYLEM PLANI-2015-2016</vt:lpstr>
      <vt:lpstr>PowerPoint Sunusu</vt:lpstr>
      <vt:lpstr>PowerPoint Sunusu</vt:lpstr>
      <vt:lpstr>PowerPoint Sunusu</vt:lpstr>
      <vt:lpstr>VAN MİLLİ EĞİTİM MÜDÜRLÜĞÜ BAŞARIYI ARTIRMAYA YÖNELİK İLÇE EYLEM PLANI 2015-2016</vt:lpstr>
      <vt:lpstr>PowerPoint Sunusu</vt:lpstr>
      <vt:lpstr>PowerPoint Sunusu</vt:lpstr>
      <vt:lpstr>VAN MİLLİ EĞİTİM MÜDÜRLÜĞÜ BAŞARIYI ARTIRMAYA YÖNELİK OKUL/KURUM EYLEM PLANI 2015-2016</vt:lpstr>
      <vt:lpstr>PowerPoint Sunusu</vt:lpstr>
      <vt:lpstr>PowerPoint Sunusu</vt:lpstr>
      <vt:lpstr>PowerPoint Sunusu</vt:lpstr>
      <vt:lpstr>http://www.vanakademikbasari.org.tr</vt:lpstr>
      <vt:lpstr>  VAN MEM AR-GE  EKİM/2015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doğa</dc:creator>
  <cp:lastModifiedBy>user</cp:lastModifiedBy>
  <cp:revision>155</cp:revision>
  <dcterms:created xsi:type="dcterms:W3CDTF">2015-03-12T04:21:04Z</dcterms:created>
  <dcterms:modified xsi:type="dcterms:W3CDTF">2015-11-19T11:11:57Z</dcterms:modified>
</cp:coreProperties>
</file>