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14" r:id="rId2"/>
    <p:sldId id="315" r:id="rId3"/>
    <p:sldId id="320" r:id="rId4"/>
    <p:sldId id="316" r:id="rId5"/>
    <p:sldId id="317" r:id="rId6"/>
    <p:sldId id="318" r:id="rId7"/>
    <p:sldId id="319" r:id="rId8"/>
    <p:sldId id="322" r:id="rId9"/>
    <p:sldId id="323" r:id="rId10"/>
    <p:sldId id="329" r:id="rId11"/>
    <p:sldId id="324" r:id="rId12"/>
    <p:sldId id="256" r:id="rId13"/>
    <p:sldId id="257" r:id="rId14"/>
    <p:sldId id="258" r:id="rId15"/>
    <p:sldId id="259" r:id="rId16"/>
    <p:sldId id="325" r:id="rId17"/>
    <p:sldId id="260" r:id="rId18"/>
    <p:sldId id="261" r:id="rId19"/>
    <p:sldId id="262" r:id="rId20"/>
    <p:sldId id="266" r:id="rId21"/>
    <p:sldId id="263" r:id="rId22"/>
    <p:sldId id="264" r:id="rId23"/>
    <p:sldId id="267" r:id="rId24"/>
    <p:sldId id="265" r:id="rId25"/>
    <p:sldId id="268" r:id="rId26"/>
    <p:sldId id="270" r:id="rId27"/>
    <p:sldId id="269" r:id="rId28"/>
    <p:sldId id="271" r:id="rId29"/>
    <p:sldId id="272" r:id="rId30"/>
    <p:sldId id="273" r:id="rId31"/>
    <p:sldId id="274" r:id="rId32"/>
    <p:sldId id="275" r:id="rId33"/>
    <p:sldId id="276" r:id="rId34"/>
    <p:sldId id="277" r:id="rId35"/>
    <p:sldId id="278" r:id="rId36"/>
    <p:sldId id="279" r:id="rId37"/>
    <p:sldId id="280" r:id="rId38"/>
    <p:sldId id="281" r:id="rId39"/>
    <p:sldId id="282" r:id="rId40"/>
    <p:sldId id="283" r:id="rId41"/>
    <p:sldId id="284" r:id="rId42"/>
    <p:sldId id="285" r:id="rId43"/>
    <p:sldId id="286" r:id="rId44"/>
    <p:sldId id="287" r:id="rId45"/>
    <p:sldId id="288" r:id="rId46"/>
    <p:sldId id="289" r:id="rId47"/>
    <p:sldId id="290" r:id="rId48"/>
    <p:sldId id="291" r:id="rId49"/>
    <p:sldId id="292" r:id="rId50"/>
    <p:sldId id="326" r:id="rId51"/>
    <p:sldId id="293" r:id="rId52"/>
    <p:sldId id="294" r:id="rId53"/>
    <p:sldId id="295" r:id="rId54"/>
    <p:sldId id="296" r:id="rId55"/>
    <p:sldId id="297" r:id="rId56"/>
    <p:sldId id="298" r:id="rId57"/>
    <p:sldId id="301" r:id="rId58"/>
    <p:sldId id="302" r:id="rId59"/>
    <p:sldId id="300" r:id="rId60"/>
    <p:sldId id="303" r:id="rId61"/>
    <p:sldId id="304" r:id="rId62"/>
    <p:sldId id="305" r:id="rId63"/>
    <p:sldId id="306" r:id="rId64"/>
    <p:sldId id="307" r:id="rId65"/>
    <p:sldId id="309" r:id="rId66"/>
    <p:sldId id="310" r:id="rId67"/>
    <p:sldId id="327" r:id="rId68"/>
    <p:sldId id="311" r:id="rId69"/>
    <p:sldId id="312" r:id="rId70"/>
    <p:sldId id="331" r:id="rId71"/>
    <p:sldId id="332" r:id="rId72"/>
    <p:sldId id="333" r:id="rId73"/>
    <p:sldId id="334" r:id="rId74"/>
    <p:sldId id="335" r:id="rId75"/>
    <p:sldId id="328" r:id="rId76"/>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79" d="100"/>
          <a:sy n="79" d="100"/>
        </p:scale>
        <p:origin x="-384" y="-12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AA55A475-731E-404F-8F1D-CF88D050C642}" type="datetimeFigureOut">
              <a:rPr lang="tr-TR" smtClean="0"/>
              <a:pPr/>
              <a:t>19.04.2017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E5623DC-1B53-4E5C-8A66-15EDADCEDE15}" type="slidenum">
              <a:rPr lang="tr-TR" smtClean="0"/>
              <a:pPr/>
              <a:t>‹#›</a:t>
            </a:fld>
            <a:endParaRPr lang="tr-TR"/>
          </a:p>
        </p:txBody>
      </p:sp>
    </p:spTree>
    <p:extLst>
      <p:ext uri="{BB962C8B-B14F-4D97-AF65-F5344CB8AC3E}">
        <p14:creationId xmlns="" xmlns:p14="http://schemas.microsoft.com/office/powerpoint/2010/main" val="19578011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AA55A475-731E-404F-8F1D-CF88D050C642}" type="datetimeFigureOut">
              <a:rPr lang="tr-TR" smtClean="0"/>
              <a:pPr/>
              <a:t>19.04.2017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E5623DC-1B53-4E5C-8A66-15EDADCEDE15}" type="slidenum">
              <a:rPr lang="tr-TR" smtClean="0"/>
              <a:pPr/>
              <a:t>‹#›</a:t>
            </a:fld>
            <a:endParaRPr lang="tr-TR"/>
          </a:p>
        </p:txBody>
      </p:sp>
    </p:spTree>
    <p:extLst>
      <p:ext uri="{BB962C8B-B14F-4D97-AF65-F5344CB8AC3E}">
        <p14:creationId xmlns="" xmlns:p14="http://schemas.microsoft.com/office/powerpoint/2010/main" val="1528496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AA55A475-731E-404F-8F1D-CF88D050C642}" type="datetimeFigureOut">
              <a:rPr lang="tr-TR" smtClean="0"/>
              <a:pPr/>
              <a:t>19.04.2017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E5623DC-1B53-4E5C-8A66-15EDADCEDE15}" type="slidenum">
              <a:rPr lang="tr-TR" smtClean="0"/>
              <a:pPr/>
              <a:t>‹#›</a:t>
            </a:fld>
            <a:endParaRPr lang="tr-TR"/>
          </a:p>
        </p:txBody>
      </p:sp>
    </p:spTree>
    <p:extLst>
      <p:ext uri="{BB962C8B-B14F-4D97-AF65-F5344CB8AC3E}">
        <p14:creationId xmlns="" xmlns:p14="http://schemas.microsoft.com/office/powerpoint/2010/main" val="30954460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4/19/2017</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extLst>
      <p:ext uri="{BB962C8B-B14F-4D97-AF65-F5344CB8AC3E}">
        <p14:creationId xmlns="" xmlns:p14="http://schemas.microsoft.com/office/powerpoint/2010/main" val="938780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AA55A475-731E-404F-8F1D-CF88D050C642}" type="datetimeFigureOut">
              <a:rPr lang="tr-TR" smtClean="0"/>
              <a:pPr/>
              <a:t>19.04.2017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E5623DC-1B53-4E5C-8A66-15EDADCEDE15}" type="slidenum">
              <a:rPr lang="tr-TR" smtClean="0"/>
              <a:pPr/>
              <a:t>‹#›</a:t>
            </a:fld>
            <a:endParaRPr lang="tr-TR"/>
          </a:p>
        </p:txBody>
      </p:sp>
    </p:spTree>
    <p:extLst>
      <p:ext uri="{BB962C8B-B14F-4D97-AF65-F5344CB8AC3E}">
        <p14:creationId xmlns="" xmlns:p14="http://schemas.microsoft.com/office/powerpoint/2010/main" val="29948652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AA55A475-731E-404F-8F1D-CF88D050C642}" type="datetimeFigureOut">
              <a:rPr lang="tr-TR" smtClean="0"/>
              <a:pPr/>
              <a:t>19.04.2017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E5623DC-1B53-4E5C-8A66-15EDADCEDE15}" type="slidenum">
              <a:rPr lang="tr-TR" smtClean="0"/>
              <a:pPr/>
              <a:t>‹#›</a:t>
            </a:fld>
            <a:endParaRPr lang="tr-TR"/>
          </a:p>
        </p:txBody>
      </p:sp>
    </p:spTree>
    <p:extLst>
      <p:ext uri="{BB962C8B-B14F-4D97-AF65-F5344CB8AC3E}">
        <p14:creationId xmlns="" xmlns:p14="http://schemas.microsoft.com/office/powerpoint/2010/main" val="9246796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AA55A475-731E-404F-8F1D-CF88D050C642}" type="datetimeFigureOut">
              <a:rPr lang="tr-TR" smtClean="0"/>
              <a:pPr/>
              <a:t>19.04.2017</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E5623DC-1B53-4E5C-8A66-15EDADCEDE15}" type="slidenum">
              <a:rPr lang="tr-TR" smtClean="0"/>
              <a:pPr/>
              <a:t>‹#›</a:t>
            </a:fld>
            <a:endParaRPr lang="tr-TR"/>
          </a:p>
        </p:txBody>
      </p:sp>
    </p:spTree>
    <p:extLst>
      <p:ext uri="{BB962C8B-B14F-4D97-AF65-F5344CB8AC3E}">
        <p14:creationId xmlns="" xmlns:p14="http://schemas.microsoft.com/office/powerpoint/2010/main" val="9420471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AA55A475-731E-404F-8F1D-CF88D050C642}" type="datetimeFigureOut">
              <a:rPr lang="tr-TR" smtClean="0"/>
              <a:pPr/>
              <a:t>19.04.2017</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CE5623DC-1B53-4E5C-8A66-15EDADCEDE15}" type="slidenum">
              <a:rPr lang="tr-TR" smtClean="0"/>
              <a:pPr/>
              <a:t>‹#›</a:t>
            </a:fld>
            <a:endParaRPr lang="tr-TR"/>
          </a:p>
        </p:txBody>
      </p:sp>
    </p:spTree>
    <p:extLst>
      <p:ext uri="{BB962C8B-B14F-4D97-AF65-F5344CB8AC3E}">
        <p14:creationId xmlns="" xmlns:p14="http://schemas.microsoft.com/office/powerpoint/2010/main" val="34108006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AA55A475-731E-404F-8F1D-CF88D050C642}" type="datetimeFigureOut">
              <a:rPr lang="tr-TR" smtClean="0"/>
              <a:pPr/>
              <a:t>19.04.2017</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CE5623DC-1B53-4E5C-8A66-15EDADCEDE15}" type="slidenum">
              <a:rPr lang="tr-TR" smtClean="0"/>
              <a:pPr/>
              <a:t>‹#›</a:t>
            </a:fld>
            <a:endParaRPr lang="tr-TR"/>
          </a:p>
        </p:txBody>
      </p:sp>
    </p:spTree>
    <p:extLst>
      <p:ext uri="{BB962C8B-B14F-4D97-AF65-F5344CB8AC3E}">
        <p14:creationId xmlns="" xmlns:p14="http://schemas.microsoft.com/office/powerpoint/2010/main" val="25746042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AA55A475-731E-404F-8F1D-CF88D050C642}" type="datetimeFigureOut">
              <a:rPr lang="tr-TR" smtClean="0"/>
              <a:pPr/>
              <a:t>19.04.2017</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CE5623DC-1B53-4E5C-8A66-15EDADCEDE15}" type="slidenum">
              <a:rPr lang="tr-TR" smtClean="0"/>
              <a:pPr/>
              <a:t>‹#›</a:t>
            </a:fld>
            <a:endParaRPr lang="tr-TR"/>
          </a:p>
        </p:txBody>
      </p:sp>
    </p:spTree>
    <p:extLst>
      <p:ext uri="{BB962C8B-B14F-4D97-AF65-F5344CB8AC3E}">
        <p14:creationId xmlns="" xmlns:p14="http://schemas.microsoft.com/office/powerpoint/2010/main" val="451003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AA55A475-731E-404F-8F1D-CF88D050C642}" type="datetimeFigureOut">
              <a:rPr lang="tr-TR" smtClean="0"/>
              <a:pPr/>
              <a:t>19.04.2017</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E5623DC-1B53-4E5C-8A66-15EDADCEDE15}" type="slidenum">
              <a:rPr lang="tr-TR" smtClean="0"/>
              <a:pPr/>
              <a:t>‹#›</a:t>
            </a:fld>
            <a:endParaRPr lang="tr-TR"/>
          </a:p>
        </p:txBody>
      </p:sp>
    </p:spTree>
    <p:extLst>
      <p:ext uri="{BB962C8B-B14F-4D97-AF65-F5344CB8AC3E}">
        <p14:creationId xmlns="" xmlns:p14="http://schemas.microsoft.com/office/powerpoint/2010/main" val="34428939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AA55A475-731E-404F-8F1D-CF88D050C642}" type="datetimeFigureOut">
              <a:rPr lang="tr-TR" smtClean="0"/>
              <a:pPr/>
              <a:t>19.04.2017</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E5623DC-1B53-4E5C-8A66-15EDADCEDE15}" type="slidenum">
              <a:rPr lang="tr-TR" smtClean="0"/>
              <a:pPr/>
              <a:t>‹#›</a:t>
            </a:fld>
            <a:endParaRPr lang="tr-TR"/>
          </a:p>
        </p:txBody>
      </p:sp>
    </p:spTree>
    <p:extLst>
      <p:ext uri="{BB962C8B-B14F-4D97-AF65-F5344CB8AC3E}">
        <p14:creationId xmlns="" xmlns:p14="http://schemas.microsoft.com/office/powerpoint/2010/main" val="31507659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55A475-731E-404F-8F1D-CF88D050C642}" type="datetimeFigureOut">
              <a:rPr lang="tr-TR" smtClean="0"/>
              <a:pPr/>
              <a:t>19.04.2017</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5623DC-1B53-4E5C-8A66-15EDADCEDE15}" type="slidenum">
              <a:rPr lang="tr-TR" smtClean="0"/>
              <a:pPr/>
              <a:t>‹#›</a:t>
            </a:fld>
            <a:endParaRPr lang="tr-TR"/>
          </a:p>
        </p:txBody>
      </p:sp>
    </p:spTree>
    <p:extLst>
      <p:ext uri="{BB962C8B-B14F-4D97-AF65-F5344CB8AC3E}">
        <p14:creationId xmlns="" xmlns:p14="http://schemas.microsoft.com/office/powerpoint/2010/main" val="34791846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2"/>
          <p:cNvSpPr txBox="1">
            <a:spLocks/>
          </p:cNvSpPr>
          <p:nvPr/>
        </p:nvSpPr>
        <p:spPr bwMode="auto">
          <a:xfrm>
            <a:off x="83127" y="2296391"/>
            <a:ext cx="11991109" cy="2590800"/>
          </a:xfrm>
          <a:prstGeom prst="rect">
            <a:avLst/>
          </a:prstGeom>
          <a:solidFill>
            <a:srgbClr val="00B050"/>
          </a:solidFill>
          <a:ln>
            <a:noFill/>
          </a:ln>
          <a:effectLst>
            <a:softEdge rad="127000"/>
          </a:effectLs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buNone/>
              <a:defRPr/>
            </a:pPr>
            <a:endParaRPr lang="tr-TR" sz="1200" b="1" kern="0" dirty="0">
              <a:solidFill>
                <a:srgbClr val="FFFFFF"/>
              </a:solidFill>
              <a:latin typeface="Bookman Old Style" panose="02050604050505020204" pitchFamily="18" charset="0"/>
            </a:endParaRPr>
          </a:p>
          <a:p>
            <a:pPr marL="0" indent="0" algn="ctr">
              <a:buNone/>
              <a:defRPr/>
            </a:pPr>
            <a:r>
              <a:rPr lang="tr-TR" sz="3700" b="1" kern="0" dirty="0" smtClean="0">
                <a:solidFill>
                  <a:srgbClr val="FFFFFF"/>
                </a:solidFill>
                <a:effectLst>
                  <a:glow rad="228600">
                    <a:schemeClr val="accent5">
                      <a:satMod val="175000"/>
                      <a:alpha val="40000"/>
                    </a:schemeClr>
                  </a:glow>
                </a:effectLst>
                <a:latin typeface="Bookman Old Style" panose="02050604050505020204" pitchFamily="18" charset="0"/>
              </a:rPr>
              <a:t>MEBBİS İSGB MODÜLÜ</a:t>
            </a:r>
          </a:p>
          <a:p>
            <a:pPr marL="0" indent="0" algn="ctr">
              <a:buNone/>
              <a:defRPr/>
            </a:pPr>
            <a:r>
              <a:rPr lang="tr-TR" sz="3700" b="1" kern="0" dirty="0" smtClean="0">
                <a:solidFill>
                  <a:srgbClr val="FFFFFF"/>
                </a:solidFill>
                <a:effectLst>
                  <a:glow rad="228600">
                    <a:schemeClr val="accent5">
                      <a:satMod val="175000"/>
                      <a:alpha val="40000"/>
                    </a:schemeClr>
                  </a:glow>
                </a:effectLst>
                <a:latin typeface="Bookman Old Style" panose="02050604050505020204" pitchFamily="18" charset="0"/>
              </a:rPr>
              <a:t>ACİL DURUM İŞLEMLERİ EKRANI VERİ GİRİŞİ </a:t>
            </a:r>
          </a:p>
          <a:p>
            <a:pPr marL="0" indent="0" algn="ctr">
              <a:buNone/>
              <a:defRPr/>
            </a:pPr>
            <a:r>
              <a:rPr lang="tr-TR" sz="3700" b="1" kern="0" dirty="0" smtClean="0">
                <a:solidFill>
                  <a:srgbClr val="FFFFFF"/>
                </a:solidFill>
                <a:effectLst>
                  <a:glow rad="228600">
                    <a:schemeClr val="accent5">
                      <a:satMod val="175000"/>
                      <a:alpha val="40000"/>
                    </a:schemeClr>
                  </a:glow>
                </a:effectLst>
                <a:latin typeface="Bookman Old Style" panose="02050604050505020204" pitchFamily="18" charset="0"/>
              </a:rPr>
              <a:t>BİLGİLENDİRME TOPLANTISI</a:t>
            </a:r>
            <a:endParaRPr lang="tr-TR" sz="3700" kern="0" dirty="0">
              <a:solidFill>
                <a:srgbClr val="FFFFFF"/>
              </a:solidFill>
              <a:latin typeface="Bookman Old Style" panose="02050604050505020204" pitchFamily="18" charset="0"/>
            </a:endParaRPr>
          </a:p>
        </p:txBody>
      </p:sp>
      <p:sp>
        <p:nvSpPr>
          <p:cNvPr id="3" name="Unvan 1"/>
          <p:cNvSpPr txBox="1">
            <a:spLocks/>
          </p:cNvSpPr>
          <p:nvPr/>
        </p:nvSpPr>
        <p:spPr bwMode="auto">
          <a:xfrm>
            <a:off x="2712027" y="193212"/>
            <a:ext cx="6660573" cy="1656370"/>
          </a:xfrm>
          <a:prstGeom prst="rect">
            <a:avLst/>
          </a:prstGeom>
          <a:ln/>
          <a:effectLst>
            <a:glow rad="228600">
              <a:schemeClr val="accent1">
                <a:satMod val="175000"/>
                <a:alpha val="40000"/>
              </a:schemeClr>
            </a:glow>
            <a:outerShdw blurRad="57150" dist="19050" dir="5400000" algn="ctr" rotWithShape="0">
              <a:srgbClr val="000000">
                <a:alpha val="63000"/>
              </a:srgbClr>
            </a:outerShdw>
          </a:effectLst>
          <a:scene3d>
            <a:camera prst="orthographicFront"/>
            <a:lightRig rig="threePt" dir="t"/>
          </a:scene3d>
          <a:sp3d>
            <a:bevelT w="114300" prst="artDeco"/>
          </a:sp3d>
          <a:ex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defRPr/>
            </a:pPr>
            <a:r>
              <a:rPr lang="tr-TR" sz="2000" b="1" kern="0" dirty="0">
                <a:solidFill>
                  <a:srgbClr val="FFFF00"/>
                </a:solidFill>
                <a:effectLst>
                  <a:glow rad="101600">
                    <a:schemeClr val="accent4">
                      <a:satMod val="175000"/>
                      <a:alpha val="40000"/>
                    </a:schemeClr>
                  </a:glow>
                  <a:outerShdw blurRad="38100" dist="38100" dir="2700000" algn="tl">
                    <a:srgbClr val="000000">
                      <a:alpha val="43137"/>
                    </a:srgbClr>
                  </a:outerShdw>
                </a:effectLst>
                <a:latin typeface="Times New Roman"/>
              </a:rPr>
              <a:t>T.C. </a:t>
            </a:r>
            <a:br>
              <a:rPr lang="tr-TR" sz="2000" b="1" kern="0" dirty="0">
                <a:solidFill>
                  <a:srgbClr val="FFFF00"/>
                </a:solidFill>
                <a:effectLst>
                  <a:glow rad="101600">
                    <a:schemeClr val="accent4">
                      <a:satMod val="175000"/>
                      <a:alpha val="40000"/>
                    </a:schemeClr>
                  </a:glow>
                  <a:outerShdw blurRad="38100" dist="38100" dir="2700000" algn="tl">
                    <a:srgbClr val="000000">
                      <a:alpha val="43137"/>
                    </a:srgbClr>
                  </a:outerShdw>
                </a:effectLst>
                <a:latin typeface="Times New Roman"/>
              </a:rPr>
            </a:br>
            <a:r>
              <a:rPr lang="tr-TR" sz="2000" b="1" kern="0" dirty="0" smtClean="0">
                <a:solidFill>
                  <a:srgbClr val="FFFF00"/>
                </a:solidFill>
                <a:effectLst>
                  <a:glow rad="101600">
                    <a:schemeClr val="accent4">
                      <a:satMod val="175000"/>
                      <a:alpha val="40000"/>
                    </a:schemeClr>
                  </a:glow>
                  <a:outerShdw blurRad="38100" dist="38100" dir="2700000" algn="tl">
                    <a:srgbClr val="000000">
                      <a:alpha val="43137"/>
                    </a:srgbClr>
                  </a:outerShdw>
                </a:effectLst>
                <a:latin typeface="Times New Roman"/>
              </a:rPr>
              <a:t>ERCİŞ </a:t>
            </a:r>
            <a:r>
              <a:rPr lang="tr-TR" sz="2000" b="1" kern="0" dirty="0">
                <a:solidFill>
                  <a:srgbClr val="FFFF00"/>
                </a:solidFill>
                <a:effectLst>
                  <a:glow rad="101600">
                    <a:schemeClr val="accent4">
                      <a:satMod val="175000"/>
                      <a:alpha val="40000"/>
                    </a:schemeClr>
                  </a:glow>
                  <a:outerShdw blurRad="38100" dist="38100" dir="2700000" algn="tl">
                    <a:srgbClr val="000000">
                      <a:alpha val="43137"/>
                    </a:srgbClr>
                  </a:outerShdw>
                </a:effectLst>
                <a:latin typeface="Times New Roman"/>
              </a:rPr>
              <a:t>KAYMAKAMLIĞI</a:t>
            </a:r>
            <a:br>
              <a:rPr lang="tr-TR" sz="2000" b="1" kern="0" dirty="0">
                <a:solidFill>
                  <a:srgbClr val="FFFF00"/>
                </a:solidFill>
                <a:effectLst>
                  <a:glow rad="101600">
                    <a:schemeClr val="accent4">
                      <a:satMod val="175000"/>
                      <a:alpha val="40000"/>
                    </a:schemeClr>
                  </a:glow>
                  <a:outerShdw blurRad="38100" dist="38100" dir="2700000" algn="tl">
                    <a:srgbClr val="000000">
                      <a:alpha val="43137"/>
                    </a:srgbClr>
                  </a:outerShdw>
                </a:effectLst>
                <a:latin typeface="Times New Roman"/>
              </a:rPr>
            </a:br>
            <a:r>
              <a:rPr lang="tr-TR" sz="2000" b="1" kern="0" dirty="0">
                <a:solidFill>
                  <a:srgbClr val="FFFF00"/>
                </a:solidFill>
                <a:effectLst>
                  <a:glow rad="101600">
                    <a:schemeClr val="accent4">
                      <a:satMod val="175000"/>
                      <a:alpha val="40000"/>
                    </a:schemeClr>
                  </a:glow>
                  <a:outerShdw blurRad="38100" dist="38100" dir="2700000" algn="tl">
                    <a:srgbClr val="000000">
                      <a:alpha val="43137"/>
                    </a:srgbClr>
                  </a:outerShdw>
                </a:effectLst>
                <a:latin typeface="Times New Roman"/>
              </a:rPr>
              <a:t>İLÇE MİLLİ EĞİTİM MÜDÜRLÜĞÜ</a:t>
            </a:r>
            <a:br>
              <a:rPr lang="tr-TR" sz="2000" b="1" kern="0" dirty="0">
                <a:solidFill>
                  <a:srgbClr val="FFFF00"/>
                </a:solidFill>
                <a:effectLst>
                  <a:glow rad="101600">
                    <a:schemeClr val="accent4">
                      <a:satMod val="175000"/>
                      <a:alpha val="40000"/>
                    </a:schemeClr>
                  </a:glow>
                  <a:outerShdw blurRad="38100" dist="38100" dir="2700000" algn="tl">
                    <a:srgbClr val="000000">
                      <a:alpha val="43137"/>
                    </a:srgbClr>
                  </a:outerShdw>
                </a:effectLst>
                <a:latin typeface="Times New Roman"/>
              </a:rPr>
            </a:br>
            <a:r>
              <a:rPr lang="tr-TR" sz="2000" b="1" kern="0" dirty="0">
                <a:solidFill>
                  <a:srgbClr val="FFFF00"/>
                </a:solidFill>
                <a:effectLst>
                  <a:glow rad="101600">
                    <a:schemeClr val="accent4">
                      <a:satMod val="175000"/>
                      <a:alpha val="40000"/>
                    </a:schemeClr>
                  </a:glow>
                  <a:outerShdw blurRad="38100" dist="38100" dir="2700000" algn="tl">
                    <a:srgbClr val="000000">
                      <a:alpha val="43137"/>
                    </a:srgbClr>
                  </a:outerShdw>
                </a:effectLst>
                <a:latin typeface="Times New Roman"/>
              </a:rPr>
              <a:t>İŞYERİ SAĞLIK VE GÜVENLİK BİRİMİ</a:t>
            </a:r>
          </a:p>
        </p:txBody>
      </p:sp>
      <p:pic>
        <p:nvPicPr>
          <p:cNvPr id="4" name="Resim 3"/>
          <p:cNvPicPr/>
          <p:nvPr/>
        </p:nvPicPr>
        <p:blipFill>
          <a:blip r:embed="rId2" cstate="print">
            <a:extLst>
              <a:ext uri="{28A0092B-C50C-407E-A947-70E740481C1C}">
                <a14:useLocalDpi xmlns="" xmlns:a14="http://schemas.microsoft.com/office/drawing/2010/main" val="0"/>
              </a:ext>
            </a:extLst>
          </a:blip>
          <a:stretch>
            <a:fillRect/>
          </a:stretch>
        </p:blipFill>
        <p:spPr>
          <a:xfrm>
            <a:off x="332508" y="193213"/>
            <a:ext cx="1901537" cy="17498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Resim 4"/>
          <p:cNvPicPr/>
          <p:nvPr/>
        </p:nvPicPr>
        <p:blipFill>
          <a:blip r:embed="rId3" cstate="print">
            <a:extLst>
              <a:ext uri="{28A0092B-C50C-407E-A947-70E740481C1C}">
                <a14:useLocalDpi xmlns="" xmlns:a14="http://schemas.microsoft.com/office/drawing/2010/main" val="0"/>
              </a:ext>
            </a:extLst>
          </a:blip>
          <a:stretch>
            <a:fillRect/>
          </a:stretch>
        </p:blipFill>
        <p:spPr>
          <a:xfrm>
            <a:off x="9408695" y="193212"/>
            <a:ext cx="2783305" cy="16563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Dikdörtgen 5"/>
          <p:cNvSpPr/>
          <p:nvPr/>
        </p:nvSpPr>
        <p:spPr>
          <a:xfrm>
            <a:off x="1828799" y="5334000"/>
            <a:ext cx="8967355" cy="1246495"/>
          </a:xfrm>
          <a:prstGeom prst="rect">
            <a:avLst/>
          </a:prstGeom>
        </p:spPr>
        <p:txBody>
          <a:bodyPr wrap="square">
            <a:spAutoFit/>
          </a:bodyPr>
          <a:lstStyle/>
          <a:p>
            <a:pPr lvl="0" algn="ctr">
              <a:defRPr/>
            </a:pPr>
            <a:r>
              <a:rPr lang="tr-TR" sz="2500" b="1" kern="0" dirty="0" smtClean="0">
                <a:ln w="10541" cmpd="sng">
                  <a:solidFill>
                    <a:srgbClr val="4F81BD">
                      <a:shade val="88000"/>
                      <a:satMod val="110000"/>
                    </a:srgbClr>
                  </a:solidFill>
                  <a:prstDash val="solid"/>
                </a:ln>
                <a:solidFill>
                  <a:prstClr val="black">
                    <a:lumMod val="95000"/>
                    <a:lumOff val="5000"/>
                  </a:prstClr>
                </a:solidFill>
                <a:effectLst>
                  <a:outerShdw blurRad="38100" dist="38100" dir="2700000" algn="tl">
                    <a:srgbClr val="000000">
                      <a:alpha val="43137"/>
                    </a:srgbClr>
                  </a:outerShdw>
                </a:effectLst>
                <a:latin typeface="Bookman Old Style" panose="02050604050505020204" pitchFamily="18" charset="0"/>
              </a:rPr>
              <a:t>Özgür ÖRNEK</a:t>
            </a:r>
            <a:endParaRPr lang="tr-TR" sz="2500" b="1" kern="0" dirty="0">
              <a:ln w="10541" cmpd="sng">
                <a:solidFill>
                  <a:srgbClr val="4F81BD">
                    <a:shade val="88000"/>
                    <a:satMod val="110000"/>
                  </a:srgbClr>
                </a:solidFill>
                <a:prstDash val="solid"/>
              </a:ln>
              <a:solidFill>
                <a:prstClr val="black">
                  <a:lumMod val="95000"/>
                  <a:lumOff val="5000"/>
                </a:prstClr>
              </a:solidFill>
              <a:effectLst>
                <a:outerShdw blurRad="38100" dist="38100" dir="2700000" algn="tl">
                  <a:srgbClr val="000000">
                    <a:alpha val="43137"/>
                  </a:srgbClr>
                </a:outerShdw>
              </a:effectLst>
              <a:latin typeface="Bookman Old Style" panose="02050604050505020204" pitchFamily="18" charset="0"/>
            </a:endParaRPr>
          </a:p>
          <a:p>
            <a:pPr lvl="0" algn="ctr">
              <a:defRPr/>
            </a:pPr>
            <a:r>
              <a:rPr lang="tr-TR" sz="2500" b="1" kern="0" dirty="0">
                <a:ln w="10541" cmpd="sng">
                  <a:solidFill>
                    <a:srgbClr val="4F81BD">
                      <a:shade val="88000"/>
                      <a:satMod val="110000"/>
                    </a:srgbClr>
                  </a:solidFill>
                  <a:prstDash val="solid"/>
                </a:ln>
                <a:solidFill>
                  <a:prstClr val="black">
                    <a:lumMod val="95000"/>
                    <a:lumOff val="5000"/>
                  </a:prstClr>
                </a:solidFill>
                <a:effectLst>
                  <a:outerShdw blurRad="38100" dist="38100" dir="2700000" algn="tl">
                    <a:srgbClr val="000000">
                      <a:alpha val="43137"/>
                    </a:srgbClr>
                  </a:outerShdw>
                </a:effectLst>
                <a:latin typeface="Bookman Old Style" panose="02050604050505020204" pitchFamily="18" charset="0"/>
              </a:rPr>
              <a:t> </a:t>
            </a:r>
            <a:r>
              <a:rPr lang="tr-TR" sz="2500" b="1" kern="0" dirty="0" smtClean="0">
                <a:ln w="10541" cmpd="sng">
                  <a:solidFill>
                    <a:srgbClr val="4F81BD">
                      <a:shade val="88000"/>
                      <a:satMod val="110000"/>
                    </a:srgbClr>
                  </a:solidFill>
                  <a:prstDash val="solid"/>
                </a:ln>
                <a:solidFill>
                  <a:prstClr val="black">
                    <a:lumMod val="95000"/>
                    <a:lumOff val="5000"/>
                  </a:prstClr>
                </a:solidFill>
                <a:effectLst>
                  <a:outerShdw blurRad="38100" dist="38100" dir="2700000" algn="tl">
                    <a:srgbClr val="000000">
                      <a:alpha val="43137"/>
                    </a:srgbClr>
                  </a:outerShdw>
                </a:effectLst>
                <a:latin typeface="Bookman Old Style" panose="02050604050505020204" pitchFamily="18" charset="0"/>
              </a:rPr>
              <a:t>İş </a:t>
            </a:r>
            <a:r>
              <a:rPr lang="tr-TR" sz="2500" b="1" kern="0" dirty="0">
                <a:ln w="10541" cmpd="sng">
                  <a:solidFill>
                    <a:srgbClr val="4F81BD">
                      <a:shade val="88000"/>
                      <a:satMod val="110000"/>
                    </a:srgbClr>
                  </a:solidFill>
                  <a:prstDash val="solid"/>
                </a:ln>
                <a:solidFill>
                  <a:prstClr val="black">
                    <a:lumMod val="95000"/>
                    <a:lumOff val="5000"/>
                  </a:prstClr>
                </a:solidFill>
                <a:effectLst>
                  <a:outerShdw blurRad="38100" dist="38100" dir="2700000" algn="tl">
                    <a:srgbClr val="000000">
                      <a:alpha val="43137"/>
                    </a:srgbClr>
                  </a:outerShdw>
                </a:effectLst>
                <a:latin typeface="Bookman Old Style" panose="02050604050505020204" pitchFamily="18" charset="0"/>
              </a:rPr>
              <a:t>Güvenliği Uzmanı</a:t>
            </a:r>
          </a:p>
          <a:p>
            <a:pPr lvl="0" algn="ctr">
              <a:defRPr/>
            </a:pPr>
            <a:r>
              <a:rPr lang="tr-TR" sz="2500" b="1" kern="0" dirty="0" smtClean="0">
                <a:ln w="10541" cmpd="sng">
                  <a:solidFill>
                    <a:srgbClr val="4F81BD">
                      <a:shade val="88000"/>
                      <a:satMod val="110000"/>
                    </a:srgbClr>
                  </a:solidFill>
                  <a:prstDash val="solid"/>
                </a:ln>
                <a:solidFill>
                  <a:prstClr val="black">
                    <a:lumMod val="95000"/>
                    <a:lumOff val="5000"/>
                  </a:prstClr>
                </a:solidFill>
                <a:effectLst>
                  <a:outerShdw blurRad="38100" dist="38100" dir="2700000" algn="tl">
                    <a:srgbClr val="000000">
                      <a:alpha val="43137"/>
                    </a:srgbClr>
                  </a:outerShdw>
                </a:effectLst>
                <a:latin typeface="Bookman Old Style" panose="02050604050505020204" pitchFamily="18" charset="0"/>
              </a:rPr>
              <a:t>ERCİŞ </a:t>
            </a:r>
            <a:r>
              <a:rPr lang="tr-TR" sz="2500" b="1" kern="0" dirty="0">
                <a:ln w="10541" cmpd="sng">
                  <a:solidFill>
                    <a:srgbClr val="4F81BD">
                      <a:shade val="88000"/>
                      <a:satMod val="110000"/>
                    </a:srgbClr>
                  </a:solidFill>
                  <a:prstDash val="solid"/>
                </a:ln>
                <a:solidFill>
                  <a:prstClr val="black">
                    <a:lumMod val="95000"/>
                    <a:lumOff val="5000"/>
                  </a:prstClr>
                </a:solidFill>
                <a:effectLst>
                  <a:outerShdw blurRad="38100" dist="38100" dir="2700000" algn="tl">
                    <a:srgbClr val="000000">
                      <a:alpha val="43137"/>
                    </a:srgbClr>
                  </a:outerShdw>
                </a:effectLst>
                <a:latin typeface="Bookman Old Style" panose="02050604050505020204" pitchFamily="18" charset="0"/>
              </a:rPr>
              <a:t>MEM </a:t>
            </a:r>
            <a:r>
              <a:rPr lang="tr-TR" sz="2500" b="1" kern="0" dirty="0" smtClean="0">
                <a:ln w="10541" cmpd="sng">
                  <a:solidFill>
                    <a:srgbClr val="4F81BD">
                      <a:shade val="88000"/>
                      <a:satMod val="110000"/>
                    </a:srgbClr>
                  </a:solidFill>
                  <a:prstDash val="solid"/>
                </a:ln>
                <a:solidFill>
                  <a:prstClr val="black">
                    <a:lumMod val="95000"/>
                    <a:lumOff val="5000"/>
                  </a:prstClr>
                </a:solidFill>
                <a:effectLst>
                  <a:outerShdw blurRad="38100" dist="38100" dir="2700000" algn="tl">
                    <a:srgbClr val="000000">
                      <a:alpha val="43137"/>
                    </a:srgbClr>
                  </a:outerShdw>
                </a:effectLst>
                <a:latin typeface="Bookman Old Style" panose="02050604050505020204" pitchFamily="18" charset="0"/>
              </a:rPr>
              <a:t>İSGB Büro Yöneticisi</a:t>
            </a:r>
            <a:endParaRPr lang="tr-TR" sz="2500" b="1" kern="0" dirty="0">
              <a:ln w="10541" cmpd="sng">
                <a:solidFill>
                  <a:srgbClr val="4F81BD">
                    <a:shade val="88000"/>
                    <a:satMod val="110000"/>
                  </a:srgbClr>
                </a:solidFill>
                <a:prstDash val="solid"/>
              </a:ln>
              <a:solidFill>
                <a:prstClr val="black">
                  <a:lumMod val="95000"/>
                  <a:lumOff val="5000"/>
                </a:prstClr>
              </a:solidFill>
              <a:effectLst>
                <a:outerShdw blurRad="38100" dist="38100" dir="2700000" algn="tl">
                  <a:srgbClr val="000000">
                    <a:alpha val="43137"/>
                  </a:srgbClr>
                </a:outerShdw>
              </a:effectLst>
              <a:latin typeface="Bookman Old Style" panose="02050604050505020204" pitchFamily="18" charset="0"/>
            </a:endParaRPr>
          </a:p>
        </p:txBody>
      </p:sp>
    </p:spTree>
    <p:extLst>
      <p:ext uri="{BB962C8B-B14F-4D97-AF65-F5344CB8AC3E}">
        <p14:creationId xmlns="" xmlns:p14="http://schemas.microsoft.com/office/powerpoint/2010/main" val="25390461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34291" y="-112857"/>
            <a:ext cx="10515600" cy="1325563"/>
          </a:xfrm>
        </p:spPr>
        <p:txBody>
          <a:bodyPr>
            <a:normAutofit/>
          </a:bodyPr>
          <a:lstStyle/>
          <a:p>
            <a:pPr algn="ctr"/>
            <a:r>
              <a:rPr lang="tr-TR" sz="5400" b="1" dirty="0" smtClean="0">
                <a:solidFill>
                  <a:srgbClr val="FF0000"/>
                </a:solidFill>
                <a:effectLst>
                  <a:outerShdw blurRad="38100" dist="38100" dir="2700000" algn="tl">
                    <a:srgbClr val="000000">
                      <a:alpha val="43137"/>
                    </a:srgbClr>
                  </a:outerShdw>
                </a:effectLst>
                <a:latin typeface="+mn-lt"/>
              </a:rPr>
              <a:t>DİKKAT !!!</a:t>
            </a:r>
            <a:endParaRPr lang="tr-TR" sz="5400" b="1" dirty="0">
              <a:solidFill>
                <a:srgbClr val="FF0000"/>
              </a:solidFill>
              <a:effectLst>
                <a:outerShdw blurRad="38100" dist="38100" dir="2700000" algn="tl">
                  <a:srgbClr val="000000">
                    <a:alpha val="43137"/>
                  </a:srgbClr>
                </a:outerShdw>
              </a:effectLst>
              <a:latin typeface="+mn-lt"/>
            </a:endParaRPr>
          </a:p>
        </p:txBody>
      </p:sp>
      <p:sp>
        <p:nvSpPr>
          <p:cNvPr id="3" name="İçerik Yer Tutucusu 2"/>
          <p:cNvSpPr>
            <a:spLocks noGrp="1"/>
          </p:cNvSpPr>
          <p:nvPr>
            <p:ph idx="1"/>
          </p:nvPr>
        </p:nvSpPr>
        <p:spPr>
          <a:xfrm>
            <a:off x="204354" y="1059872"/>
            <a:ext cx="11575473" cy="5715001"/>
          </a:xfrm>
        </p:spPr>
        <p:txBody>
          <a:bodyPr>
            <a:normAutofit/>
          </a:bodyPr>
          <a:lstStyle/>
          <a:p>
            <a:pPr algn="just">
              <a:lnSpc>
                <a:spcPct val="120000"/>
              </a:lnSpc>
            </a:pPr>
            <a:endParaRPr lang="tr-TR" sz="3200" dirty="0" smtClean="0"/>
          </a:p>
          <a:p>
            <a:pPr marL="0" indent="0" algn="just">
              <a:lnSpc>
                <a:spcPct val="120000"/>
              </a:lnSpc>
              <a:buNone/>
            </a:pPr>
            <a:r>
              <a:rPr lang="tr-TR" sz="3600" dirty="0" smtClean="0"/>
              <a:t>     Bu sunum </a:t>
            </a:r>
            <a:r>
              <a:rPr lang="tr-TR" sz="3600" b="1" u="sng" dirty="0" smtClean="0"/>
              <a:t>bilgilendirme amaçlıdır.</a:t>
            </a:r>
            <a:r>
              <a:rPr lang="tr-TR" sz="3600" dirty="0" smtClean="0"/>
              <a:t> Okul/kurumlarımız, </a:t>
            </a:r>
            <a:r>
              <a:rPr lang="tr-TR" sz="3600" b="1" u="sng" dirty="0" smtClean="0"/>
              <a:t>kendi imkânlarına ve okulun şartlarına(fiziki, coğrafi vb.) göre ekleme ve çıkarımlarda bulunabilir.</a:t>
            </a:r>
            <a:r>
              <a:rPr lang="tr-TR" sz="3600" b="1" dirty="0"/>
              <a:t> </a:t>
            </a:r>
            <a:r>
              <a:rPr lang="tr-TR" sz="3600" dirty="0" smtClean="0"/>
              <a:t>Örneğin; Okulun acil durumlardan «Heyelan» tehlikesine maruz kalma ihtimali yoksa bu acil durumun doldurulmaması gerekir. Ya da «Yangın» tehlikesi için ek tedbirler alınmışsa bunlar modüle eklenebilir.</a:t>
            </a:r>
          </a:p>
        </p:txBody>
      </p:sp>
    </p:spTree>
    <p:extLst>
      <p:ext uri="{BB962C8B-B14F-4D97-AF65-F5344CB8AC3E}">
        <p14:creationId xmlns="" xmlns:p14="http://schemas.microsoft.com/office/powerpoint/2010/main" val="15906111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387927" y="2468487"/>
            <a:ext cx="11520055" cy="1160895"/>
          </a:xfrm>
          <a:prstGeom prst="rect">
            <a:avLst/>
          </a:prstGeom>
        </p:spPr>
        <p:txBody>
          <a:bodyPr wrap="square">
            <a:spAutoFit/>
          </a:bodyPr>
          <a:lstStyle/>
          <a:p>
            <a:pPr algn="just">
              <a:lnSpc>
                <a:spcPct val="120000"/>
              </a:lnSpc>
            </a:pPr>
            <a:r>
              <a:rPr lang="tr-TR" sz="6200" b="1" dirty="0" smtClean="0">
                <a:solidFill>
                  <a:srgbClr val="FF0000"/>
                </a:solidFill>
                <a:effectLst>
                  <a:outerShdw blurRad="38100" dist="38100" dir="2700000" algn="tl">
                    <a:srgbClr val="000000">
                      <a:alpha val="43137"/>
                    </a:srgbClr>
                  </a:outerShdw>
                </a:effectLst>
              </a:rPr>
              <a:t>ACİL DURUM EKİPLERİ BİLGİ GİRİŞİ</a:t>
            </a:r>
            <a:endParaRPr lang="tr-TR" sz="62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23184540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141686" y="126717"/>
            <a:ext cx="11445934" cy="830997"/>
          </a:xfrm>
          <a:prstGeom prst="rect">
            <a:avLst/>
          </a:prstGeom>
        </p:spPr>
        <p:txBody>
          <a:bodyPr wrap="square">
            <a:spAutoFit/>
          </a:bodyPr>
          <a:lstStyle/>
          <a:p>
            <a:r>
              <a:rPr lang="tr-TR" sz="2400" b="1" u="sng" dirty="0" smtClean="0">
                <a:effectLst/>
                <a:latin typeface="Calibri" panose="020F0502020204030204" pitchFamily="34" charset="0"/>
                <a:ea typeface="Times New Roman" panose="02020603050405020304" pitchFamily="18" charset="0"/>
                <a:cs typeface="Calibri" panose="020F0502020204030204" pitchFamily="34" charset="0"/>
              </a:rPr>
              <a:t>1.ADIM: </a:t>
            </a:r>
            <a:r>
              <a:rPr lang="tr-TR" sz="2400" b="1" dirty="0" smtClean="0">
                <a:effectLst/>
                <a:latin typeface="Calibri" panose="020F0502020204030204" pitchFamily="34" charset="0"/>
                <a:ea typeface="Times New Roman" panose="02020603050405020304" pitchFamily="18" charset="0"/>
                <a:cs typeface="Calibri" panose="020F0502020204030204" pitchFamily="34" charset="0"/>
              </a:rPr>
              <a:t>Destek Elemanları kısmına Acil Durum Ekip Başkanları Yazılmalıdır. Acil durum ekip listelerinin girilmesi gerekir.</a:t>
            </a:r>
            <a:endParaRPr lang="tr-TR" sz="2400" b="1" dirty="0"/>
          </a:p>
        </p:txBody>
      </p:sp>
      <p:pic>
        <p:nvPicPr>
          <p:cNvPr id="2" name="Resim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41686" y="957714"/>
            <a:ext cx="12050314" cy="5688379"/>
          </a:xfrm>
          <a:prstGeom prst="rect">
            <a:avLst/>
          </a:prstGeom>
        </p:spPr>
      </p:pic>
    </p:spTree>
    <p:extLst>
      <p:ext uri="{BB962C8B-B14F-4D97-AF65-F5344CB8AC3E}">
        <p14:creationId xmlns="" xmlns:p14="http://schemas.microsoft.com/office/powerpoint/2010/main" val="23037432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789501" y="576196"/>
            <a:ext cx="10659817" cy="6188812"/>
          </a:xfrm>
          <a:prstGeom prst="rect">
            <a:avLst/>
          </a:prstGeom>
        </p:spPr>
      </p:pic>
      <p:sp>
        <p:nvSpPr>
          <p:cNvPr id="4" name="Dikdörtgen 3"/>
          <p:cNvSpPr/>
          <p:nvPr/>
        </p:nvSpPr>
        <p:spPr>
          <a:xfrm>
            <a:off x="969451" y="114531"/>
            <a:ext cx="4787914" cy="461665"/>
          </a:xfrm>
          <a:prstGeom prst="rect">
            <a:avLst/>
          </a:prstGeom>
        </p:spPr>
        <p:txBody>
          <a:bodyPr wrap="none">
            <a:spAutoFit/>
          </a:bodyPr>
          <a:lstStyle/>
          <a:p>
            <a:r>
              <a:rPr lang="tr-TR" sz="2400" b="1" dirty="0" smtClean="0">
                <a:latin typeface="Calibri" panose="020F0502020204030204" pitchFamily="34" charset="0"/>
                <a:ea typeface="Times New Roman" panose="02020603050405020304" pitchFamily="18" charset="0"/>
                <a:cs typeface="Calibri" panose="020F0502020204030204" pitchFamily="34" charset="0"/>
              </a:rPr>
              <a:t>Kurtarma Ekibinin listesi girilmelidir.</a:t>
            </a:r>
            <a:endParaRPr lang="tr-TR" sz="2400" b="1" dirty="0"/>
          </a:p>
        </p:txBody>
      </p:sp>
    </p:spTree>
    <p:extLst>
      <p:ext uri="{BB962C8B-B14F-4D97-AF65-F5344CB8AC3E}">
        <p14:creationId xmlns="" xmlns:p14="http://schemas.microsoft.com/office/powerpoint/2010/main" val="36314320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969451" y="114531"/>
            <a:ext cx="7438831" cy="461665"/>
          </a:xfrm>
          <a:prstGeom prst="rect">
            <a:avLst/>
          </a:prstGeom>
        </p:spPr>
        <p:txBody>
          <a:bodyPr wrap="none">
            <a:spAutoFit/>
          </a:bodyPr>
          <a:lstStyle/>
          <a:p>
            <a:r>
              <a:rPr lang="tr-TR" sz="2400" b="1" dirty="0" smtClean="0">
                <a:latin typeface="Calibri" panose="020F0502020204030204" pitchFamily="34" charset="0"/>
                <a:ea typeface="Times New Roman" panose="02020603050405020304" pitchFamily="18" charset="0"/>
                <a:cs typeface="Calibri" panose="020F0502020204030204" pitchFamily="34" charset="0"/>
              </a:rPr>
              <a:t>Yangınla Mücadele/Söndürme Ekibinin listesi girilmelidir.</a:t>
            </a:r>
            <a:endParaRPr lang="tr-TR" sz="2400" b="1" dirty="0"/>
          </a:p>
        </p:txBody>
      </p:sp>
      <p:pic>
        <p:nvPicPr>
          <p:cNvPr id="4" name="Resim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45066" y="692105"/>
            <a:ext cx="11326223" cy="5928006"/>
          </a:xfrm>
          <a:prstGeom prst="rect">
            <a:avLst/>
          </a:prstGeom>
        </p:spPr>
      </p:pic>
    </p:spTree>
    <p:extLst>
      <p:ext uri="{BB962C8B-B14F-4D97-AF65-F5344CB8AC3E}">
        <p14:creationId xmlns="" xmlns:p14="http://schemas.microsoft.com/office/powerpoint/2010/main" val="18838480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969451" y="114531"/>
            <a:ext cx="4841582" cy="461665"/>
          </a:xfrm>
          <a:prstGeom prst="rect">
            <a:avLst/>
          </a:prstGeom>
        </p:spPr>
        <p:txBody>
          <a:bodyPr wrap="none">
            <a:spAutoFit/>
          </a:bodyPr>
          <a:lstStyle/>
          <a:p>
            <a:r>
              <a:rPr lang="tr-TR" sz="2400" b="1" dirty="0" smtClean="0">
                <a:latin typeface="Calibri" panose="020F0502020204030204" pitchFamily="34" charset="0"/>
                <a:ea typeface="Times New Roman" panose="02020603050405020304" pitchFamily="18" charset="0"/>
                <a:cs typeface="Calibri" panose="020F0502020204030204" pitchFamily="34" charset="0"/>
              </a:rPr>
              <a:t>İlk Yardım Ekibinin listesi girilmelidir.</a:t>
            </a:r>
            <a:endParaRPr lang="tr-TR" sz="2400" b="1" dirty="0"/>
          </a:p>
        </p:txBody>
      </p:sp>
      <p:pic>
        <p:nvPicPr>
          <p:cNvPr id="4" name="Resim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93933" y="689287"/>
            <a:ext cx="11361447" cy="5971979"/>
          </a:xfrm>
          <a:prstGeom prst="rect">
            <a:avLst/>
          </a:prstGeom>
        </p:spPr>
      </p:pic>
    </p:spTree>
    <p:extLst>
      <p:ext uri="{BB962C8B-B14F-4D97-AF65-F5344CB8AC3E}">
        <p14:creationId xmlns="" xmlns:p14="http://schemas.microsoft.com/office/powerpoint/2010/main" val="38402508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325581" y="2250278"/>
            <a:ext cx="11520055" cy="1643527"/>
          </a:xfrm>
          <a:prstGeom prst="rect">
            <a:avLst/>
          </a:prstGeom>
        </p:spPr>
        <p:txBody>
          <a:bodyPr wrap="square">
            <a:spAutoFit/>
          </a:bodyPr>
          <a:lstStyle/>
          <a:p>
            <a:pPr algn="ctr">
              <a:lnSpc>
                <a:spcPct val="120000"/>
              </a:lnSpc>
            </a:pPr>
            <a:r>
              <a:rPr lang="tr-TR" sz="9000" b="1" dirty="0" smtClean="0">
                <a:solidFill>
                  <a:srgbClr val="FF0000"/>
                </a:solidFill>
                <a:effectLst>
                  <a:outerShdw blurRad="38100" dist="38100" dir="2700000" algn="tl">
                    <a:srgbClr val="000000">
                      <a:alpha val="43137"/>
                    </a:srgbClr>
                  </a:outerShdw>
                </a:effectLst>
              </a:rPr>
              <a:t>ACİL DURUMLAR</a:t>
            </a:r>
            <a:endParaRPr lang="tr-TR" sz="90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41337092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673927" y="217176"/>
            <a:ext cx="7345836" cy="517065"/>
          </a:xfrm>
          <a:prstGeom prst="rect">
            <a:avLst/>
          </a:prstGeom>
        </p:spPr>
        <p:txBody>
          <a:bodyPr wrap="square">
            <a:spAutoFit/>
          </a:bodyPr>
          <a:lstStyle/>
          <a:p>
            <a:pPr lvl="0" algn="ctr">
              <a:lnSpc>
                <a:spcPct val="115000"/>
              </a:lnSpc>
              <a:spcAft>
                <a:spcPts val="0"/>
              </a:spcAft>
            </a:pPr>
            <a:r>
              <a:rPr lang="tr-TR" sz="2400" b="1" u="sng" dirty="0" smtClean="0">
                <a:effectLst/>
                <a:latin typeface="Calibri" panose="020F0502020204030204" pitchFamily="34" charset="0"/>
                <a:ea typeface="Times New Roman" panose="02020603050405020304" pitchFamily="18" charset="0"/>
                <a:cs typeface="Calibri" panose="020F0502020204030204" pitchFamily="34" charset="0"/>
              </a:rPr>
              <a:t>2. ADIM :</a:t>
            </a:r>
            <a:r>
              <a:rPr lang="tr-TR" sz="2400" b="1" dirty="0" smtClean="0">
                <a:effectLst/>
                <a:latin typeface="Calibri" panose="020F0502020204030204" pitchFamily="34" charset="0"/>
                <a:ea typeface="Times New Roman" panose="02020603050405020304" pitchFamily="18" charset="0"/>
                <a:cs typeface="Calibri" panose="020F0502020204030204" pitchFamily="34" charset="0"/>
              </a:rPr>
              <a:t> Acil durumlar sırayla seçilerek bilgiler giri</a:t>
            </a:r>
            <a:r>
              <a:rPr lang="tr-TR" sz="2400" b="1" dirty="0">
                <a:latin typeface="Calibri" panose="020F0502020204030204" pitchFamily="34" charset="0"/>
                <a:ea typeface="Times New Roman" panose="02020603050405020304" pitchFamily="18" charset="0"/>
                <a:cs typeface="Calibri" panose="020F0502020204030204" pitchFamily="34" charset="0"/>
              </a:rPr>
              <a:t>l</a:t>
            </a:r>
            <a:r>
              <a:rPr lang="tr-TR" sz="2400" b="1" dirty="0" smtClean="0">
                <a:effectLst/>
                <a:latin typeface="Calibri" panose="020F0502020204030204" pitchFamily="34" charset="0"/>
                <a:ea typeface="Times New Roman" panose="02020603050405020304" pitchFamily="18" charset="0"/>
                <a:cs typeface="Calibri" panose="020F0502020204030204" pitchFamily="34" charset="0"/>
              </a:rPr>
              <a:t>ir.</a:t>
            </a:r>
            <a:endParaRPr lang="tr-TR" sz="32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4" name="Resim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18942" y="709298"/>
            <a:ext cx="11784169" cy="5807412"/>
          </a:xfrm>
          <a:prstGeom prst="rect">
            <a:avLst/>
          </a:prstGeom>
        </p:spPr>
      </p:pic>
    </p:spTree>
    <p:extLst>
      <p:ext uri="{BB962C8B-B14F-4D97-AF65-F5344CB8AC3E}">
        <p14:creationId xmlns="" xmlns:p14="http://schemas.microsoft.com/office/powerpoint/2010/main" val="42518389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310244" y="217176"/>
            <a:ext cx="7633855" cy="517065"/>
          </a:xfrm>
          <a:prstGeom prst="rect">
            <a:avLst/>
          </a:prstGeom>
        </p:spPr>
        <p:txBody>
          <a:bodyPr wrap="square">
            <a:spAutoFit/>
          </a:bodyPr>
          <a:lstStyle/>
          <a:p>
            <a:pPr lvl="0" algn="ctr">
              <a:lnSpc>
                <a:spcPct val="115000"/>
              </a:lnSpc>
              <a:spcAft>
                <a:spcPts val="0"/>
              </a:spcAft>
            </a:pPr>
            <a:r>
              <a:rPr lang="tr-TR" sz="2400" b="1" u="sng" dirty="0" smtClean="0">
                <a:latin typeface="Calibri" panose="020F0502020204030204" pitchFamily="34" charset="0"/>
                <a:ea typeface="Times New Roman" panose="02020603050405020304" pitchFamily="18" charset="0"/>
                <a:cs typeface="Calibri" panose="020F0502020204030204" pitchFamily="34" charset="0"/>
              </a:rPr>
              <a:t>3.ADIM</a:t>
            </a:r>
            <a:r>
              <a:rPr lang="tr-TR" sz="2400" b="1" u="sng" dirty="0">
                <a:latin typeface="Calibri" panose="020F0502020204030204" pitchFamily="34" charset="0"/>
                <a:ea typeface="Times New Roman" panose="02020603050405020304" pitchFamily="18" charset="0"/>
                <a:cs typeface="Calibri" panose="020F0502020204030204" pitchFamily="34" charset="0"/>
              </a:rPr>
              <a:t>:</a:t>
            </a:r>
            <a:r>
              <a:rPr lang="tr-TR" sz="2400" b="1" dirty="0">
                <a:latin typeface="Calibri" panose="020F0502020204030204" pitchFamily="34" charset="0"/>
                <a:ea typeface="Times New Roman" panose="02020603050405020304" pitchFamily="18" charset="0"/>
                <a:cs typeface="Calibri" panose="020F0502020204030204" pitchFamily="34" charset="0"/>
              </a:rPr>
              <a:t>  Seçiniz kısmından </a:t>
            </a:r>
            <a:r>
              <a:rPr lang="tr-TR" sz="2400" b="1" dirty="0" smtClean="0">
                <a:latin typeface="Calibri" panose="020F0502020204030204" pitchFamily="34" charset="0"/>
                <a:ea typeface="Times New Roman" panose="02020603050405020304" pitchFamily="18" charset="0"/>
                <a:cs typeface="Calibri" panose="020F0502020204030204" pitchFamily="34" charset="0"/>
              </a:rPr>
              <a:t>«DEPREM» </a:t>
            </a:r>
            <a:r>
              <a:rPr lang="tr-TR" sz="2400" b="1" dirty="0">
                <a:latin typeface="Calibri" panose="020F0502020204030204" pitchFamily="34" charset="0"/>
                <a:ea typeface="Times New Roman" panose="02020603050405020304" pitchFamily="18" charset="0"/>
                <a:cs typeface="Calibri" panose="020F0502020204030204" pitchFamily="34" charset="0"/>
              </a:rPr>
              <a:t>seçeneğine tıklanır.</a:t>
            </a:r>
            <a:endParaRPr lang="tr-TR" sz="3200" b="1" dirty="0">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6" name="Resim 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545771" y="734241"/>
            <a:ext cx="10707584" cy="5972139"/>
          </a:xfrm>
          <a:prstGeom prst="rect">
            <a:avLst/>
          </a:prstGeom>
        </p:spPr>
      </p:pic>
    </p:spTree>
    <p:extLst>
      <p:ext uri="{BB962C8B-B14F-4D97-AF65-F5344CB8AC3E}">
        <p14:creationId xmlns="" xmlns:p14="http://schemas.microsoft.com/office/powerpoint/2010/main" val="8531123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03907" y="571954"/>
            <a:ext cx="11856026" cy="6308394"/>
          </a:xfrm>
          <a:prstGeom prst="rect">
            <a:avLst/>
          </a:prstGeom>
        </p:spPr>
        <p:txBody>
          <a:bodyPr wrap="square">
            <a:spAutoFit/>
          </a:bodyPr>
          <a:lstStyle/>
          <a:p>
            <a:pPr marL="408940">
              <a:lnSpc>
                <a:spcPct val="115000"/>
              </a:lnSpc>
              <a:spcAft>
                <a:spcPts val="0"/>
              </a:spcAft>
            </a:pPr>
            <a:r>
              <a:rPr lang="tr-TR" sz="2400" b="1" u="sng" dirty="0" smtClean="0">
                <a:solidFill>
                  <a:srgbClr val="FF0000"/>
                </a:solidFill>
                <a:latin typeface="Calibri" panose="020F0502020204030204" pitchFamily="34" charset="0"/>
                <a:ea typeface="Times New Roman" panose="02020603050405020304" pitchFamily="18" charset="0"/>
                <a:cs typeface="Calibri" panose="020F0502020204030204" pitchFamily="34" charset="0"/>
              </a:rPr>
              <a:t>ALINACAK ÖNLEYİCİ VE SINIRLANDIRICI TEDBİRLER</a:t>
            </a:r>
            <a:endParaRPr lang="tr-TR" sz="3200" b="1" u="sng" dirty="0" smtClean="0">
              <a:latin typeface="Calibri" panose="020F0502020204030204" pitchFamily="34" charset="0"/>
              <a:ea typeface="Times New Roman" panose="02020603050405020304" pitchFamily="18" charset="0"/>
              <a:cs typeface="Times New Roman" panose="02020603050405020304" pitchFamily="18" charset="0"/>
            </a:endParaRPr>
          </a:p>
          <a:p>
            <a:pPr marL="408940" algn="just">
              <a:lnSpc>
                <a:spcPct val="115000"/>
              </a:lnSpc>
              <a:spcAft>
                <a:spcPts val="0"/>
              </a:spcAft>
            </a:pPr>
            <a:r>
              <a:rPr lang="tr-TR" sz="2000" dirty="0" smtClean="0">
                <a:effectLst/>
                <a:latin typeface="Calibri" panose="020F0502020204030204" pitchFamily="34" charset="0"/>
                <a:ea typeface="Times New Roman" panose="02020603050405020304" pitchFamily="18" charset="0"/>
                <a:cs typeface="Calibri" panose="020F0502020204030204" pitchFamily="34" charset="0"/>
              </a:rPr>
              <a:t>1. Mevcut binamızın dayanıklılığı arttırılacaktır.</a:t>
            </a:r>
            <a:endParaRPr lang="tr-TR" sz="20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408940" algn="just">
              <a:lnSpc>
                <a:spcPct val="115000"/>
              </a:lnSpc>
              <a:spcAft>
                <a:spcPts val="0"/>
              </a:spcAft>
            </a:pPr>
            <a:r>
              <a:rPr lang="tr-TR" sz="2000" dirty="0" smtClean="0">
                <a:effectLst/>
                <a:latin typeface="Calibri" panose="020F0502020204030204" pitchFamily="34" charset="0"/>
                <a:ea typeface="Times New Roman" panose="02020603050405020304" pitchFamily="18" charset="0"/>
                <a:cs typeface="Calibri" panose="020F0502020204030204" pitchFamily="34" charset="0"/>
              </a:rPr>
              <a:t>2. Bina içindeki zarara yol açabilecek nesneler sabitlenecektir.</a:t>
            </a:r>
            <a:endParaRPr lang="tr-TR" sz="20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408940" algn="just">
              <a:lnSpc>
                <a:spcPct val="115000"/>
              </a:lnSpc>
              <a:spcAft>
                <a:spcPts val="0"/>
              </a:spcAft>
            </a:pPr>
            <a:r>
              <a:rPr lang="tr-TR" sz="2000" dirty="0" smtClean="0">
                <a:effectLst/>
                <a:latin typeface="Calibri" panose="020F0502020204030204" pitchFamily="34" charset="0"/>
                <a:ea typeface="Times New Roman" panose="02020603050405020304" pitchFamily="18" charset="0"/>
                <a:cs typeface="Calibri" panose="020F0502020204030204" pitchFamily="34" charset="0"/>
              </a:rPr>
              <a:t>3. Bina yerleşim planı hazırlanacaktır.</a:t>
            </a:r>
            <a:endParaRPr lang="tr-TR" sz="20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408940" algn="just">
              <a:lnSpc>
                <a:spcPct val="115000"/>
              </a:lnSpc>
              <a:spcAft>
                <a:spcPts val="0"/>
              </a:spcAft>
            </a:pPr>
            <a:r>
              <a:rPr lang="tr-TR" sz="2000" dirty="0" smtClean="0">
                <a:effectLst/>
                <a:latin typeface="Calibri" panose="020F0502020204030204" pitchFamily="34" charset="0"/>
                <a:ea typeface="Times New Roman" panose="02020603050405020304" pitchFamily="18" charset="0"/>
                <a:cs typeface="Calibri" panose="020F0502020204030204" pitchFamily="34" charset="0"/>
              </a:rPr>
              <a:t>4. Aydınlatmalar sabitlenecektir.</a:t>
            </a:r>
            <a:endParaRPr lang="tr-TR" sz="20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408940" algn="just">
              <a:lnSpc>
                <a:spcPct val="115000"/>
              </a:lnSpc>
              <a:spcAft>
                <a:spcPts val="0"/>
              </a:spcAft>
            </a:pPr>
            <a:r>
              <a:rPr lang="tr-TR" sz="2000" dirty="0" smtClean="0">
                <a:effectLst/>
                <a:latin typeface="Calibri" panose="020F0502020204030204" pitchFamily="34" charset="0"/>
                <a:ea typeface="Times New Roman" panose="02020603050405020304" pitchFamily="18" charset="0"/>
                <a:cs typeface="Calibri" panose="020F0502020204030204" pitchFamily="34" charset="0"/>
              </a:rPr>
              <a:t>5. Depremden korunma ve bilgilenme panosu hazırlanacaktır.</a:t>
            </a:r>
            <a:endParaRPr lang="tr-TR" sz="20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408940" algn="just">
              <a:lnSpc>
                <a:spcPct val="115000"/>
              </a:lnSpc>
              <a:spcAft>
                <a:spcPts val="0"/>
              </a:spcAft>
            </a:pPr>
            <a:r>
              <a:rPr lang="tr-TR" sz="2000" dirty="0" smtClean="0">
                <a:effectLst/>
                <a:latin typeface="Calibri" panose="020F0502020204030204" pitchFamily="34" charset="0"/>
                <a:ea typeface="Times New Roman" panose="02020603050405020304" pitchFamily="18" charset="0"/>
                <a:cs typeface="Calibri" panose="020F0502020204030204" pitchFamily="34" charset="0"/>
              </a:rPr>
              <a:t>6. Çalışanlara acil durum telefon numaraları öğretilecektir.</a:t>
            </a:r>
            <a:endParaRPr lang="tr-TR" sz="20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408940" algn="just">
              <a:lnSpc>
                <a:spcPct val="115000"/>
              </a:lnSpc>
              <a:spcAft>
                <a:spcPts val="0"/>
              </a:spcAft>
            </a:pPr>
            <a:r>
              <a:rPr lang="tr-TR" sz="2000" dirty="0" smtClean="0">
                <a:effectLst/>
                <a:latin typeface="Calibri" panose="020F0502020204030204" pitchFamily="34" charset="0"/>
                <a:ea typeface="Times New Roman" panose="02020603050405020304" pitchFamily="18" charset="0"/>
                <a:cs typeface="Calibri" panose="020F0502020204030204" pitchFamily="34" charset="0"/>
              </a:rPr>
              <a:t>7. Gaz kaçağı ve yangına karşı ,vana ile elektrik şalterlerinin  bu durumlarda akımı kesen otomatik devrelerin oluşturulması sağlanacaktır.</a:t>
            </a:r>
            <a:endParaRPr lang="tr-TR" sz="20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408940" algn="just">
              <a:lnSpc>
                <a:spcPct val="115000"/>
              </a:lnSpc>
              <a:spcAft>
                <a:spcPts val="0"/>
              </a:spcAft>
            </a:pPr>
            <a:r>
              <a:rPr lang="tr-TR" sz="2000" dirty="0" smtClean="0">
                <a:effectLst/>
                <a:latin typeface="Calibri" panose="020F0502020204030204" pitchFamily="34" charset="0"/>
                <a:ea typeface="Times New Roman" panose="02020603050405020304" pitchFamily="18" charset="0"/>
                <a:cs typeface="Calibri" panose="020F0502020204030204" pitchFamily="34" charset="0"/>
              </a:rPr>
              <a:t>8. Kıymetli evrakların birer kopyası alınarak su geçirmez kılıfta saklanması sağlanacaktır.</a:t>
            </a:r>
            <a:endParaRPr lang="tr-TR" sz="20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408940" algn="just">
              <a:lnSpc>
                <a:spcPct val="115000"/>
              </a:lnSpc>
              <a:spcAft>
                <a:spcPts val="0"/>
              </a:spcAft>
            </a:pPr>
            <a:r>
              <a:rPr lang="tr-TR" sz="2000" dirty="0" smtClean="0">
                <a:effectLst/>
                <a:latin typeface="Calibri" panose="020F0502020204030204" pitchFamily="34" charset="0"/>
                <a:ea typeface="Times New Roman" panose="02020603050405020304" pitchFamily="18" charset="0"/>
                <a:cs typeface="Calibri" panose="020F0502020204030204" pitchFamily="34" charset="0"/>
              </a:rPr>
              <a:t>9. Acil çıkışlar için binada engeller ortadan kaldırılacaktır. </a:t>
            </a:r>
            <a:r>
              <a:rPr lang="tr-TR" sz="2000" dirty="0" smtClean="0">
                <a:latin typeface="Calibri" panose="020F0502020204030204" pitchFamily="34" charset="0"/>
                <a:ea typeface="Times New Roman" panose="02020603050405020304" pitchFamily="18" charset="0"/>
                <a:cs typeface="Calibri" panose="020F0502020204030204" pitchFamily="34" charset="0"/>
              </a:rPr>
              <a:t>İmkânlar dâhilinde kapıların d</a:t>
            </a:r>
            <a:r>
              <a:rPr lang="tr-TR" sz="2000" dirty="0" smtClean="0">
                <a:effectLst/>
                <a:latin typeface="Calibri" panose="020F0502020204030204" pitchFamily="34" charset="0"/>
                <a:ea typeface="Times New Roman" panose="02020603050405020304" pitchFamily="18" charset="0"/>
                <a:cs typeface="Calibri" panose="020F0502020204030204" pitchFamily="34" charset="0"/>
              </a:rPr>
              <a:t>ışa </a:t>
            </a:r>
            <a:r>
              <a:rPr lang="tr-TR" sz="2000" dirty="0" smtClean="0">
                <a:latin typeface="Calibri" panose="020F0502020204030204" pitchFamily="34" charset="0"/>
                <a:ea typeface="Times New Roman" panose="02020603050405020304" pitchFamily="18" charset="0"/>
                <a:cs typeface="Calibri" panose="020F0502020204030204" pitchFamily="34" charset="0"/>
              </a:rPr>
              <a:t>doğru açılması ve gerekli </a:t>
            </a:r>
            <a:r>
              <a:rPr lang="tr-TR" sz="2000" dirty="0" smtClean="0">
                <a:effectLst/>
                <a:latin typeface="Calibri" panose="020F0502020204030204" pitchFamily="34" charset="0"/>
                <a:ea typeface="Times New Roman" panose="02020603050405020304" pitchFamily="18" charset="0"/>
                <a:cs typeface="Calibri" panose="020F0502020204030204" pitchFamily="34" charset="0"/>
              </a:rPr>
              <a:t>alarm dizaynı için çalışma yapılacaktır.</a:t>
            </a:r>
            <a:endParaRPr lang="tr-TR" sz="20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408940" algn="just">
              <a:lnSpc>
                <a:spcPct val="115000"/>
              </a:lnSpc>
              <a:spcAft>
                <a:spcPts val="0"/>
              </a:spcAft>
            </a:pPr>
            <a:r>
              <a:rPr lang="tr-TR" sz="2000" dirty="0" smtClean="0">
                <a:effectLst/>
                <a:latin typeface="Calibri" panose="020F0502020204030204" pitchFamily="34" charset="0"/>
                <a:ea typeface="Times New Roman" panose="02020603050405020304" pitchFamily="18" charset="0"/>
                <a:cs typeface="Calibri" panose="020F0502020204030204" pitchFamily="34" charset="0"/>
              </a:rPr>
              <a:t>10. Olası yangına karşı söndürme ekipmanı hazırlanacaktır.</a:t>
            </a:r>
            <a:endParaRPr lang="tr-TR" sz="20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408940" algn="just">
              <a:lnSpc>
                <a:spcPct val="115000"/>
              </a:lnSpc>
              <a:spcAft>
                <a:spcPts val="0"/>
              </a:spcAft>
            </a:pPr>
            <a:r>
              <a:rPr lang="tr-TR" sz="2000" dirty="0" smtClean="0">
                <a:effectLst/>
                <a:latin typeface="Calibri" panose="020F0502020204030204" pitchFamily="34" charset="0"/>
                <a:ea typeface="Times New Roman" panose="02020603050405020304" pitchFamily="18" charset="0"/>
                <a:cs typeface="Calibri" panose="020F0502020204030204" pitchFamily="34" charset="0"/>
              </a:rPr>
              <a:t>11. Parlayıcı-patlayıcı ve zehirleyici maddelerin muhafazası özel sağlanarak, devrilmeyecek, ezilmeyecek kutularda saklanacaktır.</a:t>
            </a:r>
            <a:endParaRPr lang="tr-TR" sz="20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408940" algn="just">
              <a:lnSpc>
                <a:spcPct val="115000"/>
              </a:lnSpc>
              <a:spcAft>
                <a:spcPts val="1000"/>
              </a:spcAft>
            </a:pPr>
            <a:r>
              <a:rPr lang="tr-TR" sz="2000" dirty="0" smtClean="0">
                <a:effectLst/>
                <a:latin typeface="Calibri" panose="020F0502020204030204" pitchFamily="34" charset="0"/>
                <a:ea typeface="Times New Roman" panose="02020603050405020304" pitchFamily="18" charset="0"/>
                <a:cs typeface="Calibri" panose="020F0502020204030204" pitchFamily="34" charset="0"/>
              </a:rPr>
              <a:t>12. </a:t>
            </a:r>
            <a:r>
              <a:rPr lang="tr-TR" sz="2000" dirty="0">
                <a:latin typeface="Calibri" panose="020F0502020204030204" pitchFamily="34" charset="0"/>
                <a:ea typeface="Times New Roman" panose="02020603050405020304" pitchFamily="18" charset="0"/>
                <a:cs typeface="Calibri" panose="020F0502020204030204" pitchFamily="34" charset="0"/>
              </a:rPr>
              <a:t>Binadaki dolapların duvara monte edilmesi sağlanacaktır.</a:t>
            </a:r>
            <a:endParaRPr lang="tr-TR" sz="2000" dirty="0">
              <a:latin typeface="Calibri" panose="020F0502020204030204" pitchFamily="34" charset="0"/>
              <a:ea typeface="Times New Roman" panose="02020603050405020304" pitchFamily="18" charset="0"/>
              <a:cs typeface="Times New Roman" panose="02020603050405020304" pitchFamily="18" charset="0"/>
            </a:endParaRPr>
          </a:p>
          <a:p>
            <a:pPr marL="408940" algn="just">
              <a:lnSpc>
                <a:spcPct val="115000"/>
              </a:lnSpc>
              <a:spcAft>
                <a:spcPts val="1000"/>
              </a:spcAft>
            </a:pPr>
            <a:r>
              <a:rPr lang="tr-TR" sz="2000" dirty="0" smtClean="0">
                <a:effectLst/>
                <a:latin typeface="Calibri" panose="020F0502020204030204" pitchFamily="34" charset="0"/>
                <a:ea typeface="Times New Roman" panose="02020603050405020304" pitchFamily="18" charset="0"/>
                <a:cs typeface="Calibri" panose="020F0502020204030204" pitchFamily="34" charset="0"/>
              </a:rPr>
              <a:t>13. Bina içinde nesnelerin kaymasını önlemek için özel kaymaz altlıklar üzerine konacaktır.</a:t>
            </a:r>
          </a:p>
        </p:txBody>
      </p:sp>
      <p:sp>
        <p:nvSpPr>
          <p:cNvPr id="3" name="Dikdörtgen 2"/>
          <p:cNvSpPr/>
          <p:nvPr/>
        </p:nvSpPr>
        <p:spPr>
          <a:xfrm>
            <a:off x="4428983" y="0"/>
            <a:ext cx="2460189" cy="692049"/>
          </a:xfrm>
          <a:prstGeom prst="rect">
            <a:avLst/>
          </a:prstGeom>
        </p:spPr>
        <p:txBody>
          <a:bodyPr wrap="square">
            <a:spAutoFit/>
          </a:bodyPr>
          <a:lstStyle/>
          <a:p>
            <a:pPr marL="408940">
              <a:lnSpc>
                <a:spcPct val="115000"/>
              </a:lnSpc>
              <a:spcAft>
                <a:spcPts val="1000"/>
              </a:spcAft>
            </a:pPr>
            <a:r>
              <a:rPr lang="tr-TR" sz="3600" b="1" dirty="0" smtClean="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DEPREM</a:t>
            </a:r>
            <a:endParaRPr lang="tr-TR" sz="4400" b="1"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21833965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35082" y="-9093"/>
            <a:ext cx="11980718" cy="1325563"/>
          </a:xfrm>
        </p:spPr>
        <p:txBody>
          <a:bodyPr>
            <a:normAutofit/>
          </a:bodyPr>
          <a:lstStyle/>
          <a:p>
            <a:r>
              <a:rPr lang="tr-TR" sz="3900" b="1" dirty="0" smtClean="0">
                <a:solidFill>
                  <a:srgbClr val="FF0000"/>
                </a:solidFill>
                <a:effectLst>
                  <a:outerShdw blurRad="38100" dist="38100" dir="2700000" algn="tl">
                    <a:srgbClr val="000000">
                      <a:alpha val="43137"/>
                    </a:srgbClr>
                  </a:outerShdw>
                </a:effectLst>
                <a:latin typeface="+mn-lt"/>
              </a:rPr>
              <a:t>NEDEN MEBBİS İSGB MODÜLÜ-ACİL DURUM İŞLEMLERİ ?</a:t>
            </a:r>
            <a:endParaRPr lang="tr-TR" sz="3900" b="1" dirty="0">
              <a:solidFill>
                <a:srgbClr val="FF0000"/>
              </a:solidFill>
              <a:effectLst>
                <a:outerShdw blurRad="38100" dist="38100" dir="2700000" algn="tl">
                  <a:srgbClr val="000000">
                    <a:alpha val="43137"/>
                  </a:srgbClr>
                </a:outerShdw>
              </a:effectLst>
              <a:latin typeface="+mn-lt"/>
            </a:endParaRPr>
          </a:p>
        </p:txBody>
      </p:sp>
      <p:sp>
        <p:nvSpPr>
          <p:cNvPr id="3" name="İçerik Yer Tutucusu 2"/>
          <p:cNvSpPr>
            <a:spLocks noGrp="1"/>
          </p:cNvSpPr>
          <p:nvPr>
            <p:ph idx="1"/>
          </p:nvPr>
        </p:nvSpPr>
        <p:spPr>
          <a:xfrm>
            <a:off x="135082" y="1170997"/>
            <a:ext cx="11720946" cy="4866121"/>
          </a:xfrm>
        </p:spPr>
        <p:txBody>
          <a:bodyPr>
            <a:noAutofit/>
          </a:bodyPr>
          <a:lstStyle/>
          <a:p>
            <a:pPr algn="just">
              <a:lnSpc>
                <a:spcPct val="140000"/>
              </a:lnSpc>
            </a:pPr>
            <a:r>
              <a:rPr lang="tr-TR" sz="2200" dirty="0" smtClean="0"/>
              <a:t>Bakanlığımız İş Sağlığı ve Güvenliği hizmetlerinin; verimli, sürdürülebilir, veri ve bilgilerin güncel kayıtlarının tutulması ile bilgi güvenliğinin sağlanması amacıyla izlenebilir ve yönetilebilir bir biçimde, MEBBİS yazılımı ile bütünleşik </a:t>
            </a:r>
            <a:r>
              <a:rPr lang="tr-TR" sz="2200" b="1" dirty="0" smtClean="0"/>
              <a:t>İşyeri Sağlık ve Güvenlik Birimi (İSGB) Modülü </a:t>
            </a:r>
            <a:r>
              <a:rPr lang="tr-TR" sz="2200" dirty="0" smtClean="0"/>
              <a:t>oluşturulmuş, İSG iş ve işlemleri modül üzerinden elektronik ortamda yönetilmektedir. </a:t>
            </a:r>
          </a:p>
          <a:p>
            <a:pPr algn="just">
              <a:lnSpc>
                <a:spcPct val="140000"/>
              </a:lnSpc>
            </a:pPr>
            <a:endParaRPr lang="tr-TR" sz="2200" dirty="0" smtClean="0"/>
          </a:p>
          <a:p>
            <a:pPr algn="just">
              <a:lnSpc>
                <a:spcPct val="140000"/>
              </a:lnSpc>
            </a:pPr>
            <a:r>
              <a:rPr lang="tr-TR" sz="2200" dirty="0" smtClean="0"/>
              <a:t>Okul/Kurumlarımızın acil durumlarının belirlenmesi ve olumsuz etkilerinin azaltılması, önleyici ve sınırlandırıcı tedbirlerinin alınması, acil durum ekiplerinde görevlendirilecek kişilerin belirlenmesi, ekiplerde görevli kişilerin eğitilerek yetkinliklerinin üst seviyeye çıkarılması, acil durum müdahale ve tahliye yöntemlerinin kayıt altına alınması, plânlı bir biçimde koordinasyon ve işbirliği içinde yönetilmesi amacıyla MEBBİS İSGB modülü </a:t>
            </a:r>
            <a:r>
              <a:rPr lang="tr-TR" sz="2200" b="1" dirty="0" smtClean="0"/>
              <a:t>“Kurum Acil Durum İşlemleri” </a:t>
            </a:r>
            <a:r>
              <a:rPr lang="tr-TR" sz="2200" dirty="0" smtClean="0"/>
              <a:t>ekranı bilgi girişine açılmıştır. </a:t>
            </a:r>
            <a:endParaRPr lang="tr-TR" sz="2200" dirty="0"/>
          </a:p>
        </p:txBody>
      </p:sp>
    </p:spTree>
    <p:extLst>
      <p:ext uri="{BB962C8B-B14F-4D97-AF65-F5344CB8AC3E}">
        <p14:creationId xmlns="" xmlns:p14="http://schemas.microsoft.com/office/powerpoint/2010/main" val="34366017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93520" y="911226"/>
            <a:ext cx="11856026" cy="5632311"/>
          </a:xfrm>
          <a:prstGeom prst="rect">
            <a:avLst/>
          </a:prstGeom>
        </p:spPr>
        <p:txBody>
          <a:bodyPr wrap="square">
            <a:spAutoFit/>
          </a:bodyPr>
          <a:lstStyle/>
          <a:p>
            <a:r>
              <a:rPr lang="tr-TR" sz="2400" b="1" u="sng" dirty="0" smtClean="0">
                <a:solidFill>
                  <a:srgbClr val="FF0000"/>
                </a:solidFill>
              </a:rPr>
              <a:t>UYGULANACAK MÜDAHALE YÖNTEMLERİ</a:t>
            </a:r>
          </a:p>
          <a:p>
            <a:endParaRPr lang="tr-TR" sz="2400" b="1" u="sng" dirty="0" smtClean="0">
              <a:solidFill>
                <a:srgbClr val="FF0000"/>
              </a:solidFill>
            </a:endParaRPr>
          </a:p>
          <a:p>
            <a:r>
              <a:rPr lang="tr-TR" sz="2000" dirty="0" smtClean="0"/>
              <a:t>1. Acilen ilgili kamu kurum ve kuruluşları, AFAD, belediye haberdar edilecektir.</a:t>
            </a:r>
          </a:p>
          <a:p>
            <a:r>
              <a:rPr lang="tr-TR" sz="2000" dirty="0" smtClean="0"/>
              <a:t>2. Panik ve kargaşa önlenecektir.</a:t>
            </a:r>
          </a:p>
          <a:p>
            <a:r>
              <a:rPr lang="tr-TR" sz="2000" dirty="0" smtClean="0"/>
              <a:t>3. Sakin bir şekilde sağlam ve güvenli çıkışlara doğru yönlendirmeler yapılacaktır.</a:t>
            </a:r>
          </a:p>
          <a:p>
            <a:r>
              <a:rPr lang="tr-TR" sz="2000" dirty="0" smtClean="0"/>
              <a:t>4. ''çömel-korun-bekle''  komutunu kendine ve etrafına uygula.</a:t>
            </a:r>
          </a:p>
          <a:p>
            <a:r>
              <a:rPr lang="tr-TR" sz="2000" dirty="0" smtClean="0"/>
              <a:t>5. Kopan parça, hareketli cisimlerden ,elektrik ve gaz tehlikesinden korunma.</a:t>
            </a:r>
          </a:p>
          <a:p>
            <a:r>
              <a:rPr lang="tr-TR" sz="2000" dirty="0" smtClean="0"/>
              <a:t>6. Sakinlik herkese anlatılmalı.</a:t>
            </a:r>
          </a:p>
          <a:p>
            <a:r>
              <a:rPr lang="tr-TR" sz="2000" dirty="0" smtClean="0"/>
              <a:t> </a:t>
            </a:r>
          </a:p>
          <a:p>
            <a:r>
              <a:rPr lang="tr-TR" sz="2400" b="1" u="sng" dirty="0" smtClean="0">
                <a:solidFill>
                  <a:srgbClr val="FF0000"/>
                </a:solidFill>
              </a:rPr>
              <a:t>UYGULANACAK </a:t>
            </a:r>
            <a:r>
              <a:rPr lang="tr-TR" sz="2400" b="1" u="sng" dirty="0">
                <a:solidFill>
                  <a:srgbClr val="FF0000"/>
                </a:solidFill>
              </a:rPr>
              <a:t>TAHLİYE YÖNTEMLERİ</a:t>
            </a:r>
          </a:p>
          <a:p>
            <a:r>
              <a:rPr lang="tr-TR" sz="2000" dirty="0"/>
              <a:t> </a:t>
            </a:r>
          </a:p>
          <a:p>
            <a:r>
              <a:rPr lang="tr-TR" sz="2000" dirty="0" smtClean="0"/>
              <a:t>1. Tahliye ekipleri binada hazır olacaklar. Kamu kurum ve kuruluşlarına tahliyede yardımcı olacaklar.</a:t>
            </a:r>
          </a:p>
          <a:p>
            <a:r>
              <a:rPr lang="tr-TR" sz="2000" dirty="0" smtClean="0"/>
              <a:t>2. Yaralılar öncelikli olmak kaydı ile sakin ve teker teker toplanma yerlerine sevki sağlanacaktır.</a:t>
            </a:r>
          </a:p>
          <a:p>
            <a:r>
              <a:rPr lang="tr-TR" sz="2000" dirty="0" smtClean="0"/>
              <a:t>3. Sayımları tutularak sağlıklı veriler yetkililere bildirilecektir.</a:t>
            </a:r>
          </a:p>
          <a:p>
            <a:r>
              <a:rPr lang="tr-TR" sz="2000" dirty="0"/>
              <a:t> </a:t>
            </a:r>
          </a:p>
          <a:p>
            <a:endParaRPr lang="tr-TR" sz="2400" b="1" dirty="0" smtClean="0">
              <a:solidFill>
                <a:srgbClr val="FF0000"/>
              </a:solidFill>
            </a:endParaRPr>
          </a:p>
          <a:p>
            <a:r>
              <a:rPr lang="tr-TR" sz="2400" b="1" dirty="0" smtClean="0">
                <a:solidFill>
                  <a:srgbClr val="FF0000"/>
                </a:solidFill>
              </a:rPr>
              <a:t>NOT</a:t>
            </a:r>
            <a:r>
              <a:rPr lang="tr-TR" sz="2400" b="1" dirty="0">
                <a:solidFill>
                  <a:srgbClr val="FF0000"/>
                </a:solidFill>
              </a:rPr>
              <a:t>: Yapılan tatbikat tarihleri girilecek.</a:t>
            </a:r>
          </a:p>
        </p:txBody>
      </p:sp>
      <p:sp>
        <p:nvSpPr>
          <p:cNvPr id="3" name="Dikdörtgen 2"/>
          <p:cNvSpPr/>
          <p:nvPr/>
        </p:nvSpPr>
        <p:spPr>
          <a:xfrm>
            <a:off x="4356247" y="85505"/>
            <a:ext cx="2460189" cy="692049"/>
          </a:xfrm>
          <a:prstGeom prst="rect">
            <a:avLst/>
          </a:prstGeom>
        </p:spPr>
        <p:txBody>
          <a:bodyPr wrap="square">
            <a:spAutoFit/>
          </a:bodyPr>
          <a:lstStyle/>
          <a:p>
            <a:pPr marL="408940">
              <a:lnSpc>
                <a:spcPct val="115000"/>
              </a:lnSpc>
              <a:spcAft>
                <a:spcPts val="1000"/>
              </a:spcAft>
            </a:pPr>
            <a:r>
              <a:rPr lang="tr-TR" sz="3600" b="1" dirty="0" smtClean="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DEPREM</a:t>
            </a:r>
            <a:endParaRPr lang="tr-TR" sz="4400" b="1"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22956147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060863" y="196393"/>
            <a:ext cx="7935192" cy="517065"/>
          </a:xfrm>
          <a:prstGeom prst="rect">
            <a:avLst/>
          </a:prstGeom>
        </p:spPr>
        <p:txBody>
          <a:bodyPr wrap="square">
            <a:spAutoFit/>
          </a:bodyPr>
          <a:lstStyle/>
          <a:p>
            <a:pPr lvl="0" algn="ctr">
              <a:lnSpc>
                <a:spcPct val="115000"/>
              </a:lnSpc>
              <a:spcAft>
                <a:spcPts val="0"/>
              </a:spcAft>
            </a:pPr>
            <a:r>
              <a:rPr lang="tr-TR" sz="2400" b="1" u="sng" dirty="0" smtClean="0">
                <a:effectLst/>
                <a:latin typeface="Calibri" panose="020F0502020204030204" pitchFamily="34" charset="0"/>
                <a:ea typeface="Times New Roman" panose="02020603050405020304" pitchFamily="18" charset="0"/>
                <a:cs typeface="Calibri" panose="020F0502020204030204" pitchFamily="34" charset="0"/>
              </a:rPr>
              <a:t>4.ADIM:</a:t>
            </a:r>
            <a:r>
              <a:rPr lang="tr-TR" sz="2400" b="1" dirty="0" smtClean="0">
                <a:effectLst/>
                <a:latin typeface="Calibri" panose="020F0502020204030204" pitchFamily="34" charset="0"/>
                <a:ea typeface="Times New Roman" panose="02020603050405020304" pitchFamily="18" charset="0"/>
                <a:cs typeface="Calibri" panose="020F0502020204030204" pitchFamily="34" charset="0"/>
              </a:rPr>
              <a:t>  Seçiniz kısmından «İŞ KAZASI» </a:t>
            </a:r>
            <a:r>
              <a:rPr lang="tr-TR" sz="2400" b="1" dirty="0" smtClean="0">
                <a:latin typeface="Calibri" panose="020F0502020204030204" pitchFamily="34" charset="0"/>
                <a:ea typeface="Times New Roman" panose="02020603050405020304" pitchFamily="18" charset="0"/>
                <a:cs typeface="Calibri" panose="020F0502020204030204" pitchFamily="34" charset="0"/>
              </a:rPr>
              <a:t>seçeneğine </a:t>
            </a:r>
            <a:r>
              <a:rPr lang="tr-TR" sz="2400" b="1" dirty="0" smtClean="0">
                <a:effectLst/>
                <a:latin typeface="Calibri" panose="020F0502020204030204" pitchFamily="34" charset="0"/>
                <a:ea typeface="Times New Roman" panose="02020603050405020304" pitchFamily="18" charset="0"/>
                <a:cs typeface="Calibri" panose="020F0502020204030204" pitchFamily="34" charset="0"/>
              </a:rPr>
              <a:t>tıklanır.</a:t>
            </a:r>
            <a:endParaRPr lang="tr-TR" sz="32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3" name="Resim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76291" y="692676"/>
            <a:ext cx="10779635" cy="6144542"/>
          </a:xfrm>
          <a:prstGeom prst="rect">
            <a:avLst/>
          </a:prstGeom>
        </p:spPr>
      </p:pic>
    </p:spTree>
    <p:extLst>
      <p:ext uri="{BB962C8B-B14F-4D97-AF65-F5344CB8AC3E}">
        <p14:creationId xmlns="" xmlns:p14="http://schemas.microsoft.com/office/powerpoint/2010/main" val="1097577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5020079" y="293315"/>
            <a:ext cx="2097693" cy="646331"/>
          </a:xfrm>
          <a:prstGeom prst="rect">
            <a:avLst/>
          </a:prstGeom>
        </p:spPr>
        <p:txBody>
          <a:bodyPr wrap="square">
            <a:spAutoFit/>
          </a:bodyPr>
          <a:lstStyle/>
          <a:p>
            <a:r>
              <a:rPr lang="tr-TR" sz="3600" b="1" dirty="0" smtClean="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İŞ KAZASI</a:t>
            </a:r>
            <a:endParaRPr lang="tr-TR" sz="3600" dirty="0">
              <a:effectLst>
                <a:outerShdw blurRad="38100" dist="38100" dir="2700000" algn="tl">
                  <a:srgbClr val="000000">
                    <a:alpha val="43137"/>
                  </a:srgbClr>
                </a:outerShdw>
              </a:effectLst>
            </a:endParaRPr>
          </a:p>
        </p:txBody>
      </p:sp>
      <p:sp>
        <p:nvSpPr>
          <p:cNvPr id="3" name="Dikdörtgen 2"/>
          <p:cNvSpPr/>
          <p:nvPr/>
        </p:nvSpPr>
        <p:spPr>
          <a:xfrm>
            <a:off x="307166" y="1093899"/>
            <a:ext cx="11523518" cy="3065455"/>
          </a:xfrm>
          <a:prstGeom prst="rect">
            <a:avLst/>
          </a:prstGeom>
        </p:spPr>
        <p:txBody>
          <a:bodyPr wrap="square">
            <a:spAutoFit/>
          </a:bodyPr>
          <a:lstStyle/>
          <a:p>
            <a:pPr marL="408940">
              <a:lnSpc>
                <a:spcPct val="115000"/>
              </a:lnSpc>
              <a:spcAft>
                <a:spcPts val="0"/>
              </a:spcAft>
            </a:pPr>
            <a:r>
              <a:rPr lang="tr-TR" sz="2400" b="1" u="sng" dirty="0" smtClean="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ALINACAK ÖNLEYİCİ VE SINIRLANDIRICI TEDBİRLER</a:t>
            </a:r>
          </a:p>
          <a:p>
            <a:pPr marL="408940">
              <a:lnSpc>
                <a:spcPct val="115000"/>
              </a:lnSpc>
              <a:spcAft>
                <a:spcPts val="0"/>
              </a:spcAft>
            </a:pPr>
            <a:endParaRPr lang="tr-TR" sz="2400" b="1" u="sng"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408940">
              <a:lnSpc>
                <a:spcPct val="115000"/>
              </a:lnSpc>
              <a:spcAft>
                <a:spcPts val="0"/>
              </a:spcAft>
            </a:pPr>
            <a:r>
              <a:rPr lang="tr-TR" sz="2000" dirty="0" smtClean="0">
                <a:effectLst/>
                <a:latin typeface="Calibri" panose="020F0502020204030204" pitchFamily="34" charset="0"/>
                <a:ea typeface="Times New Roman" panose="02020603050405020304" pitchFamily="18" charset="0"/>
                <a:cs typeface="Calibri" panose="020F0502020204030204" pitchFamily="34" charset="0"/>
              </a:rPr>
              <a:t>1. Uyarı ve ikaz levhaları asılacaktır. İSG panosu hazırlanacaktır.</a:t>
            </a:r>
            <a:endParaRPr lang="tr-TR" sz="20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408940">
              <a:lnSpc>
                <a:spcPct val="115000"/>
              </a:lnSpc>
              <a:spcAft>
                <a:spcPts val="0"/>
              </a:spcAft>
            </a:pPr>
            <a:r>
              <a:rPr lang="tr-TR" sz="2000" dirty="0" smtClean="0">
                <a:effectLst/>
                <a:latin typeface="Calibri" panose="020F0502020204030204" pitchFamily="34" charset="0"/>
                <a:ea typeface="Times New Roman" panose="02020603050405020304" pitchFamily="18" charset="0"/>
                <a:cs typeface="Calibri" panose="020F0502020204030204" pitchFamily="34" charset="0"/>
              </a:rPr>
              <a:t>2. İşyerinde düşmeye ,kaymaya karşı gerekli güvenlik önlemleri alınacaktır.</a:t>
            </a:r>
            <a:endParaRPr lang="tr-TR" sz="20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408940">
              <a:lnSpc>
                <a:spcPct val="115000"/>
              </a:lnSpc>
              <a:spcAft>
                <a:spcPts val="0"/>
              </a:spcAft>
            </a:pPr>
            <a:r>
              <a:rPr lang="tr-TR" sz="2000" dirty="0" smtClean="0">
                <a:effectLst/>
                <a:latin typeface="Calibri" panose="020F0502020204030204" pitchFamily="34" charset="0"/>
                <a:ea typeface="Times New Roman" panose="02020603050405020304" pitchFamily="18" charset="0"/>
                <a:cs typeface="Calibri" panose="020F0502020204030204" pitchFamily="34" charset="0"/>
              </a:rPr>
              <a:t>3. Çalışanların iş ve güvenlik talimatlarına uymaları sağlanacaktır.</a:t>
            </a:r>
            <a:endParaRPr lang="tr-TR" sz="20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408940">
              <a:lnSpc>
                <a:spcPct val="115000"/>
              </a:lnSpc>
              <a:spcAft>
                <a:spcPts val="0"/>
              </a:spcAft>
            </a:pPr>
            <a:r>
              <a:rPr lang="tr-TR" sz="2000" dirty="0">
                <a:latin typeface="Calibri" panose="020F0502020204030204" pitchFamily="34" charset="0"/>
                <a:ea typeface="Times New Roman" panose="02020603050405020304" pitchFamily="18" charset="0"/>
                <a:cs typeface="Calibri" panose="020F0502020204030204" pitchFamily="34" charset="0"/>
              </a:rPr>
              <a:t>4</a:t>
            </a:r>
            <a:r>
              <a:rPr lang="tr-TR" sz="2000" dirty="0" smtClean="0">
                <a:effectLst/>
                <a:latin typeface="Calibri" panose="020F0502020204030204" pitchFamily="34" charset="0"/>
                <a:ea typeface="Times New Roman" panose="02020603050405020304" pitchFamily="18" charset="0"/>
                <a:cs typeface="Calibri" panose="020F0502020204030204" pitchFamily="34" charset="0"/>
              </a:rPr>
              <a:t>. Çalışanların İSG eğitimleri verilecektir.</a:t>
            </a:r>
            <a:endParaRPr lang="tr-TR" sz="20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408940">
              <a:lnSpc>
                <a:spcPct val="115000"/>
              </a:lnSpc>
              <a:spcAft>
                <a:spcPts val="0"/>
              </a:spcAft>
            </a:pPr>
            <a:r>
              <a:rPr lang="tr-TR" sz="2000" dirty="0">
                <a:latin typeface="Calibri" panose="020F0502020204030204" pitchFamily="34" charset="0"/>
                <a:ea typeface="Times New Roman" panose="02020603050405020304" pitchFamily="18" charset="0"/>
                <a:cs typeface="Calibri" panose="020F0502020204030204" pitchFamily="34" charset="0"/>
              </a:rPr>
              <a:t>5</a:t>
            </a:r>
            <a:r>
              <a:rPr lang="tr-TR" sz="2000" dirty="0" smtClean="0">
                <a:effectLst/>
                <a:latin typeface="Calibri" panose="020F0502020204030204" pitchFamily="34" charset="0"/>
                <a:ea typeface="Times New Roman" panose="02020603050405020304" pitchFamily="18" charset="0"/>
                <a:cs typeface="Calibri" panose="020F0502020204030204" pitchFamily="34" charset="0"/>
              </a:rPr>
              <a:t>. İş bölümüne çalışanların uymaları sağlanacaktır.</a:t>
            </a:r>
            <a:endParaRPr lang="tr-TR" sz="20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408940">
              <a:lnSpc>
                <a:spcPct val="115000"/>
              </a:lnSpc>
              <a:spcAft>
                <a:spcPts val="1000"/>
              </a:spcAft>
            </a:pPr>
            <a:r>
              <a:rPr lang="tr-TR" sz="2000" dirty="0">
                <a:latin typeface="Calibri" panose="020F0502020204030204" pitchFamily="34" charset="0"/>
                <a:ea typeface="Times New Roman" panose="02020603050405020304" pitchFamily="18" charset="0"/>
                <a:cs typeface="Calibri" panose="020F0502020204030204" pitchFamily="34" charset="0"/>
              </a:rPr>
              <a:t>6</a:t>
            </a:r>
            <a:r>
              <a:rPr lang="tr-TR" sz="2000" dirty="0" smtClean="0">
                <a:effectLst/>
                <a:latin typeface="Calibri" panose="020F0502020204030204" pitchFamily="34" charset="0"/>
                <a:ea typeface="Times New Roman" panose="02020603050405020304" pitchFamily="18" charset="0"/>
                <a:cs typeface="Calibri" panose="020F0502020204030204" pitchFamily="34" charset="0"/>
              </a:rPr>
              <a:t>. İş kazası önleme ön tedbirlerinin alınması sağlanacaktır.</a:t>
            </a:r>
            <a:endParaRPr lang="tr-TR" sz="20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36977636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5020079" y="293315"/>
            <a:ext cx="2097693" cy="646331"/>
          </a:xfrm>
          <a:prstGeom prst="rect">
            <a:avLst/>
          </a:prstGeom>
        </p:spPr>
        <p:txBody>
          <a:bodyPr wrap="square">
            <a:spAutoFit/>
          </a:bodyPr>
          <a:lstStyle/>
          <a:p>
            <a:r>
              <a:rPr lang="tr-TR" sz="3600" b="1" dirty="0" smtClean="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İŞ KAZASI</a:t>
            </a:r>
            <a:endParaRPr lang="tr-TR" sz="3600" dirty="0">
              <a:effectLst>
                <a:outerShdw blurRad="38100" dist="38100" dir="2700000" algn="tl">
                  <a:srgbClr val="000000">
                    <a:alpha val="43137"/>
                  </a:srgbClr>
                </a:outerShdw>
              </a:effectLst>
            </a:endParaRPr>
          </a:p>
        </p:txBody>
      </p:sp>
      <p:sp>
        <p:nvSpPr>
          <p:cNvPr id="4" name="Dikdörtgen 3"/>
          <p:cNvSpPr/>
          <p:nvPr/>
        </p:nvSpPr>
        <p:spPr>
          <a:xfrm>
            <a:off x="166888" y="1187735"/>
            <a:ext cx="11804073" cy="4233467"/>
          </a:xfrm>
          <a:prstGeom prst="rect">
            <a:avLst/>
          </a:prstGeom>
        </p:spPr>
        <p:txBody>
          <a:bodyPr wrap="square">
            <a:spAutoFit/>
          </a:bodyPr>
          <a:lstStyle/>
          <a:p>
            <a:pPr marL="408940">
              <a:lnSpc>
                <a:spcPct val="115000"/>
              </a:lnSpc>
              <a:spcAft>
                <a:spcPts val="0"/>
              </a:spcAft>
            </a:pPr>
            <a:r>
              <a:rPr lang="tr-TR" sz="2400" b="1" u="sng" dirty="0" smtClean="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UYGULANACAK MÜDAHALE YÖNTEMLERİ</a:t>
            </a:r>
          </a:p>
          <a:p>
            <a:pPr marL="408940">
              <a:lnSpc>
                <a:spcPct val="115000"/>
              </a:lnSpc>
              <a:spcAft>
                <a:spcPts val="0"/>
              </a:spcAft>
            </a:pPr>
            <a:endParaRPr lang="tr-TR" sz="2400" b="1" u="sng"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408940">
              <a:lnSpc>
                <a:spcPct val="115000"/>
              </a:lnSpc>
              <a:spcAft>
                <a:spcPts val="0"/>
              </a:spcAft>
            </a:pPr>
            <a:r>
              <a:rPr lang="tr-TR" dirty="0" smtClean="0">
                <a:effectLst/>
                <a:latin typeface="Calibri" panose="020F0502020204030204" pitchFamily="34" charset="0"/>
                <a:ea typeface="Times New Roman" panose="02020603050405020304" pitchFamily="18" charset="0"/>
                <a:cs typeface="Calibri" panose="020F0502020204030204" pitchFamily="34" charset="0"/>
              </a:rPr>
              <a:t>1.	Durumu iş sağlığı güvenliği İş Güvenliği Uzmanı ve ilk amirinize bildiriniz.</a:t>
            </a:r>
            <a:endParaRPr lang="tr-TR" sz="24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408940">
              <a:lnSpc>
                <a:spcPct val="115000"/>
              </a:lnSpc>
              <a:spcAft>
                <a:spcPts val="0"/>
              </a:spcAft>
            </a:pPr>
            <a:r>
              <a:rPr lang="tr-TR" dirty="0" smtClean="0">
                <a:effectLst/>
                <a:latin typeface="Calibri" panose="020F0502020204030204" pitchFamily="34" charset="0"/>
                <a:ea typeface="Times New Roman" panose="02020603050405020304" pitchFamily="18" charset="0"/>
                <a:cs typeface="Calibri" panose="020F0502020204030204" pitchFamily="34" charset="0"/>
              </a:rPr>
              <a:t>2.	İş kazasına uğrayan personele ilk müdahaleyi yapınız.</a:t>
            </a:r>
            <a:endParaRPr lang="tr-TR" sz="24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408940">
              <a:lnSpc>
                <a:spcPct val="115000"/>
              </a:lnSpc>
              <a:spcAft>
                <a:spcPts val="0"/>
              </a:spcAft>
            </a:pPr>
            <a:r>
              <a:rPr lang="tr-TR" dirty="0" smtClean="0">
                <a:effectLst/>
                <a:latin typeface="Calibri" panose="020F0502020204030204" pitchFamily="34" charset="0"/>
                <a:ea typeface="Times New Roman" panose="02020603050405020304" pitchFamily="18" charset="0"/>
                <a:cs typeface="Calibri" panose="020F0502020204030204" pitchFamily="34" charset="0"/>
              </a:rPr>
              <a:t>3.	Yapılan ilk müdahaleden sonra sağlık kontrolü için, hastaneye veya sağlık ocağına götürülmesini sağlayınız.</a:t>
            </a:r>
            <a:endParaRPr lang="tr-TR" sz="24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408940">
              <a:lnSpc>
                <a:spcPct val="115000"/>
              </a:lnSpc>
              <a:spcAft>
                <a:spcPts val="0"/>
              </a:spcAft>
            </a:pPr>
            <a:r>
              <a:rPr lang="tr-TR" dirty="0" smtClean="0">
                <a:effectLst/>
                <a:latin typeface="Calibri" panose="020F0502020204030204" pitchFamily="34" charset="0"/>
                <a:ea typeface="Times New Roman" panose="02020603050405020304" pitchFamily="18" charset="0"/>
                <a:cs typeface="Calibri" panose="020F0502020204030204" pitchFamily="34" charset="0"/>
              </a:rPr>
              <a:t>4.	Ağır yaralanmalarda, ambulans </a:t>
            </a:r>
            <a:r>
              <a:rPr lang="tr-TR" dirty="0">
                <a:latin typeface="Calibri" panose="020F0502020204030204" pitchFamily="34" charset="0"/>
                <a:ea typeface="Times New Roman" panose="02020603050405020304" pitchFamily="18" charset="0"/>
                <a:cs typeface="Calibri" panose="020F0502020204030204" pitchFamily="34" charset="0"/>
              </a:rPr>
              <a:t>ç</a:t>
            </a:r>
            <a:r>
              <a:rPr lang="tr-TR" dirty="0" smtClean="0">
                <a:effectLst/>
                <a:latin typeface="Calibri" panose="020F0502020204030204" pitchFamily="34" charset="0"/>
                <a:ea typeface="Times New Roman" panose="02020603050405020304" pitchFamily="18" charset="0"/>
                <a:cs typeface="Calibri" panose="020F0502020204030204" pitchFamily="34" charset="0"/>
              </a:rPr>
              <a:t>ağır ve yaralıyı en kısa zamanda hastaneye ulaştırınız.</a:t>
            </a:r>
            <a:endParaRPr lang="tr-TR" sz="24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408940">
              <a:lnSpc>
                <a:spcPct val="115000"/>
              </a:lnSpc>
              <a:spcAft>
                <a:spcPts val="0"/>
              </a:spcAft>
            </a:pPr>
            <a:r>
              <a:rPr lang="tr-TR" dirty="0" smtClean="0">
                <a:effectLst/>
                <a:latin typeface="Calibri" panose="020F0502020204030204" pitchFamily="34" charset="0"/>
                <a:ea typeface="Times New Roman" panose="02020603050405020304" pitchFamily="18" charset="0"/>
                <a:cs typeface="Calibri" panose="020F0502020204030204" pitchFamily="34" charset="0"/>
              </a:rPr>
              <a:t> </a:t>
            </a:r>
            <a:endParaRPr lang="tr-TR" sz="24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408940">
              <a:lnSpc>
                <a:spcPct val="115000"/>
              </a:lnSpc>
              <a:spcAft>
                <a:spcPts val="0"/>
              </a:spcAft>
            </a:pPr>
            <a:r>
              <a:rPr lang="tr-TR" sz="2400" b="1" u="sng" dirty="0" smtClean="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UYGULANACAK TAHLİYE YÖNTEMLERİ</a:t>
            </a:r>
            <a:endParaRPr lang="tr-TR" sz="2400" b="1" u="sng"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408940">
              <a:lnSpc>
                <a:spcPct val="115000"/>
              </a:lnSpc>
              <a:spcAft>
                <a:spcPts val="0"/>
              </a:spcAft>
            </a:pPr>
            <a:r>
              <a:rPr lang="tr-TR" dirty="0" smtClean="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endParaRPr lang="tr-TR" sz="24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408940">
              <a:lnSpc>
                <a:spcPct val="115000"/>
              </a:lnSpc>
              <a:spcAft>
                <a:spcPts val="0"/>
              </a:spcAft>
            </a:pPr>
            <a:r>
              <a:rPr lang="tr-TR" dirty="0" smtClean="0">
                <a:effectLst/>
                <a:latin typeface="Calibri" panose="020F0502020204030204" pitchFamily="34" charset="0"/>
                <a:ea typeface="Times New Roman" panose="02020603050405020304" pitchFamily="18" charset="0"/>
                <a:cs typeface="Calibri" panose="020F0502020204030204" pitchFamily="34" charset="0"/>
              </a:rPr>
              <a:t>1. İş kazasına uğrayan personele ilk müdahaleyi yapınız.</a:t>
            </a:r>
            <a:endParaRPr lang="tr-TR" sz="24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408940">
              <a:lnSpc>
                <a:spcPct val="115000"/>
              </a:lnSpc>
              <a:spcAft>
                <a:spcPts val="0"/>
              </a:spcAft>
            </a:pPr>
            <a:r>
              <a:rPr lang="tr-TR" dirty="0" smtClean="0">
                <a:effectLst/>
                <a:latin typeface="Calibri" panose="020F0502020204030204" pitchFamily="34" charset="0"/>
                <a:ea typeface="Times New Roman" panose="02020603050405020304" pitchFamily="18" charset="0"/>
                <a:cs typeface="Calibri" panose="020F0502020204030204" pitchFamily="34" charset="0"/>
              </a:rPr>
              <a:t>2. Yapılan ilk müdahaleden sonra sağlık kontrolü için, hastaneye veya sağlık ocağına götürülmesini sağlayınız.</a:t>
            </a:r>
            <a:endParaRPr lang="tr-TR" sz="24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408940">
              <a:lnSpc>
                <a:spcPct val="115000"/>
              </a:lnSpc>
              <a:spcAft>
                <a:spcPts val="1000"/>
              </a:spcAft>
            </a:pPr>
            <a:r>
              <a:rPr lang="tr-TR" dirty="0" smtClean="0">
                <a:effectLst/>
                <a:latin typeface="Calibri" panose="020F0502020204030204" pitchFamily="34" charset="0"/>
                <a:ea typeface="Times New Roman" panose="02020603050405020304" pitchFamily="18" charset="0"/>
                <a:cs typeface="Calibri" panose="020F0502020204030204" pitchFamily="34" charset="0"/>
              </a:rPr>
              <a:t>3. Ağır yaralanmalarda, ambulans </a:t>
            </a:r>
            <a:r>
              <a:rPr lang="tr-TR" dirty="0">
                <a:latin typeface="Calibri" panose="020F0502020204030204" pitchFamily="34" charset="0"/>
                <a:ea typeface="Times New Roman" panose="02020603050405020304" pitchFamily="18" charset="0"/>
                <a:cs typeface="Calibri" panose="020F0502020204030204" pitchFamily="34" charset="0"/>
              </a:rPr>
              <a:t>ç</a:t>
            </a:r>
            <a:r>
              <a:rPr lang="tr-TR" dirty="0" smtClean="0">
                <a:effectLst/>
                <a:latin typeface="Calibri" panose="020F0502020204030204" pitchFamily="34" charset="0"/>
                <a:ea typeface="Times New Roman" panose="02020603050405020304" pitchFamily="18" charset="0"/>
                <a:cs typeface="Calibri" panose="020F0502020204030204" pitchFamily="34" charset="0"/>
              </a:rPr>
              <a:t>ağır ve yaralıyı en kısa zamanda hastaneye ulaştırınız.</a:t>
            </a:r>
            <a:endParaRPr lang="tr-TR"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9362550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403764" y="222283"/>
            <a:ext cx="7083136" cy="517065"/>
          </a:xfrm>
          <a:prstGeom prst="rect">
            <a:avLst/>
          </a:prstGeom>
        </p:spPr>
        <p:txBody>
          <a:bodyPr wrap="square">
            <a:spAutoFit/>
          </a:bodyPr>
          <a:lstStyle/>
          <a:p>
            <a:pPr lvl="0" algn="ctr">
              <a:lnSpc>
                <a:spcPct val="115000"/>
              </a:lnSpc>
              <a:spcAft>
                <a:spcPts val="0"/>
              </a:spcAft>
            </a:pPr>
            <a:r>
              <a:rPr lang="tr-TR" sz="2400" b="1" u="sng" dirty="0" smtClean="0">
                <a:effectLst/>
                <a:latin typeface="Calibri" panose="020F0502020204030204" pitchFamily="34" charset="0"/>
                <a:ea typeface="Times New Roman" panose="02020603050405020304" pitchFamily="18" charset="0"/>
                <a:cs typeface="Calibri" panose="020F0502020204030204" pitchFamily="34" charset="0"/>
              </a:rPr>
              <a:t>5.ADIM:</a:t>
            </a:r>
            <a:r>
              <a:rPr lang="tr-TR" sz="2400" b="1" dirty="0" smtClean="0">
                <a:effectLst/>
                <a:latin typeface="Calibri" panose="020F0502020204030204" pitchFamily="34" charset="0"/>
                <a:ea typeface="Times New Roman" panose="02020603050405020304" pitchFamily="18" charset="0"/>
                <a:cs typeface="Calibri" panose="020F0502020204030204" pitchFamily="34" charset="0"/>
              </a:rPr>
              <a:t> Seçinizden «PATLAMA» seçeneği seçilir.</a:t>
            </a:r>
            <a:endParaRPr lang="tr-TR" sz="32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3" name="Resim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618502" y="739348"/>
            <a:ext cx="10437425" cy="6025133"/>
          </a:xfrm>
          <a:prstGeom prst="rect">
            <a:avLst/>
          </a:prstGeom>
        </p:spPr>
      </p:pic>
    </p:spTree>
    <p:extLst>
      <p:ext uri="{BB962C8B-B14F-4D97-AF65-F5344CB8AC3E}">
        <p14:creationId xmlns="" xmlns:p14="http://schemas.microsoft.com/office/powerpoint/2010/main" val="9817029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981694" y="2369"/>
            <a:ext cx="2032801" cy="646331"/>
          </a:xfrm>
          <a:prstGeom prst="rect">
            <a:avLst/>
          </a:prstGeom>
        </p:spPr>
        <p:txBody>
          <a:bodyPr wrap="none">
            <a:spAutoFit/>
          </a:bodyPr>
          <a:lstStyle/>
          <a:p>
            <a:r>
              <a:rPr lang="tr-TR" sz="3600" b="1" dirty="0" smtClean="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PATLAMA</a:t>
            </a:r>
            <a:endParaRPr lang="tr-TR" sz="3600" dirty="0">
              <a:effectLst>
                <a:outerShdw blurRad="38100" dist="38100" dir="2700000" algn="tl">
                  <a:srgbClr val="000000">
                    <a:alpha val="43137"/>
                  </a:srgbClr>
                </a:outerShdw>
              </a:effectLst>
            </a:endParaRPr>
          </a:p>
        </p:txBody>
      </p:sp>
      <p:sp>
        <p:nvSpPr>
          <p:cNvPr id="3" name="Dikdörtgen 2"/>
          <p:cNvSpPr/>
          <p:nvPr/>
        </p:nvSpPr>
        <p:spPr>
          <a:xfrm>
            <a:off x="-187036" y="648700"/>
            <a:ext cx="12126190" cy="6250942"/>
          </a:xfrm>
          <a:prstGeom prst="rect">
            <a:avLst/>
          </a:prstGeom>
        </p:spPr>
        <p:txBody>
          <a:bodyPr wrap="square">
            <a:spAutoFit/>
          </a:bodyPr>
          <a:lstStyle/>
          <a:p>
            <a:pPr marL="408940">
              <a:lnSpc>
                <a:spcPct val="115000"/>
              </a:lnSpc>
              <a:spcAft>
                <a:spcPts val="0"/>
              </a:spcAft>
            </a:pPr>
            <a:r>
              <a:rPr lang="tr-TR" sz="2400" b="1" u="sng" dirty="0" smtClean="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ALINACAK ÖNLEYİCİ VE SINIRLANDIRICI TEDBİRLER</a:t>
            </a:r>
            <a:endParaRPr lang="tr-TR" sz="3200" b="1" u="sng"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408940">
              <a:lnSpc>
                <a:spcPct val="115000"/>
              </a:lnSpc>
              <a:spcAft>
                <a:spcPts val="0"/>
              </a:spcAft>
            </a:pPr>
            <a:r>
              <a:rPr lang="tr-TR" sz="2000" dirty="0" smtClean="0">
                <a:effectLst/>
                <a:latin typeface="Calibri" panose="020F0502020204030204" pitchFamily="34" charset="0"/>
                <a:ea typeface="Times New Roman" panose="02020603050405020304" pitchFamily="18" charset="0"/>
                <a:cs typeface="Calibri" panose="020F0502020204030204" pitchFamily="34" charset="0"/>
              </a:rPr>
              <a:t>1. Parlama ve patlamaya karşı gerekli güvenlik önlemleri alınacaktır.</a:t>
            </a:r>
            <a:endParaRPr lang="tr-TR" sz="28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408940">
              <a:lnSpc>
                <a:spcPct val="115000"/>
              </a:lnSpc>
              <a:spcAft>
                <a:spcPts val="0"/>
              </a:spcAft>
            </a:pPr>
            <a:r>
              <a:rPr lang="tr-TR" sz="2000" dirty="0" smtClean="0">
                <a:effectLst/>
                <a:latin typeface="Calibri" panose="020F0502020204030204" pitchFamily="34" charset="0"/>
                <a:ea typeface="Times New Roman" panose="02020603050405020304" pitchFamily="18" charset="0"/>
                <a:cs typeface="Calibri" panose="020F0502020204030204" pitchFamily="34" charset="0"/>
              </a:rPr>
              <a:t>2. Bu tür maddeler ezilmeyen ve hasara uğramayan korunaklarda korunacaktır.</a:t>
            </a:r>
            <a:endParaRPr lang="tr-TR" sz="28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408940">
              <a:lnSpc>
                <a:spcPct val="115000"/>
              </a:lnSpc>
              <a:spcAft>
                <a:spcPts val="0"/>
              </a:spcAft>
            </a:pPr>
            <a:r>
              <a:rPr lang="tr-TR" sz="2000" dirty="0" smtClean="0">
                <a:effectLst/>
                <a:latin typeface="Calibri" panose="020F0502020204030204" pitchFamily="34" charset="0"/>
                <a:ea typeface="Times New Roman" panose="02020603050405020304" pitchFamily="18" charset="0"/>
                <a:cs typeface="Calibri" panose="020F0502020204030204" pitchFamily="34" charset="0"/>
              </a:rPr>
              <a:t>3. </a:t>
            </a:r>
            <a:r>
              <a:rPr lang="tr-TR" sz="2000" dirty="0">
                <a:latin typeface="Calibri" panose="020F0502020204030204" pitchFamily="34" charset="0"/>
                <a:ea typeface="Times New Roman" panose="02020603050405020304" pitchFamily="18" charset="0"/>
                <a:cs typeface="Calibri" panose="020F0502020204030204" pitchFamily="34" charset="0"/>
              </a:rPr>
              <a:t>P</a:t>
            </a:r>
            <a:r>
              <a:rPr lang="tr-TR" sz="2000" dirty="0" smtClean="0">
                <a:effectLst/>
                <a:latin typeface="Calibri" panose="020F0502020204030204" pitchFamily="34" charset="0"/>
                <a:ea typeface="Times New Roman" panose="02020603050405020304" pitchFamily="18" charset="0"/>
                <a:cs typeface="Calibri" panose="020F0502020204030204" pitchFamily="34" charset="0"/>
              </a:rPr>
              <a:t>arlayıcı ve patlayıcıların saklandığı yerlere giriş çıkışlar özel olarak eğitilmiş kişiler haricinde yasaklanacaktır.</a:t>
            </a:r>
            <a:endParaRPr lang="tr-TR" sz="28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408940">
              <a:lnSpc>
                <a:spcPct val="115000"/>
              </a:lnSpc>
              <a:spcAft>
                <a:spcPts val="0"/>
              </a:spcAft>
            </a:pPr>
            <a:r>
              <a:rPr lang="tr-TR" sz="2400" b="1" u="sng" dirty="0" smtClean="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UYGULANACAK MÜDAHALE YÖNTEMLERİ</a:t>
            </a:r>
            <a:endParaRPr lang="tr-TR" sz="3200" b="1" u="sng"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408940">
              <a:lnSpc>
                <a:spcPct val="115000"/>
              </a:lnSpc>
              <a:spcAft>
                <a:spcPts val="0"/>
              </a:spcAft>
            </a:pPr>
            <a:r>
              <a:rPr lang="tr-TR" sz="2000" dirty="0" smtClean="0">
                <a:effectLst/>
                <a:latin typeface="Calibri" panose="020F0502020204030204" pitchFamily="34" charset="0"/>
                <a:ea typeface="Times New Roman" panose="02020603050405020304" pitchFamily="18" charset="0"/>
                <a:cs typeface="Calibri" panose="020F0502020204030204" pitchFamily="34" charset="0"/>
              </a:rPr>
              <a:t>1. Telaşlanmayınız, parlama ve patlama esnasında çevrenize ve sorumlu kişilere duyurunuz.</a:t>
            </a:r>
            <a:endParaRPr lang="tr-TR" sz="28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408940">
              <a:lnSpc>
                <a:spcPct val="115000"/>
              </a:lnSpc>
              <a:spcAft>
                <a:spcPts val="0"/>
              </a:spcAft>
            </a:pPr>
            <a:r>
              <a:rPr lang="tr-TR" sz="2000" dirty="0" smtClean="0">
                <a:effectLst/>
                <a:latin typeface="Calibri" panose="020F0502020204030204" pitchFamily="34" charset="0"/>
                <a:ea typeface="Times New Roman" panose="02020603050405020304" pitchFamily="18" charset="0"/>
                <a:cs typeface="Calibri" panose="020F0502020204030204" pitchFamily="34" charset="0"/>
              </a:rPr>
              <a:t>2. Parlama ve patlama tehlikesinde koşuşturmayı ve paniği engelleyiniz. Tüm personeli toplanma bölgesinde toplayınız.</a:t>
            </a:r>
            <a:endParaRPr lang="tr-TR" sz="28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408940">
              <a:lnSpc>
                <a:spcPct val="115000"/>
              </a:lnSpc>
              <a:spcAft>
                <a:spcPts val="0"/>
              </a:spcAft>
            </a:pPr>
            <a:r>
              <a:rPr lang="tr-TR" sz="2000" dirty="0" smtClean="0">
                <a:effectLst/>
                <a:latin typeface="Calibri" panose="020F0502020204030204" pitchFamily="34" charset="0"/>
                <a:ea typeface="Times New Roman" panose="02020603050405020304" pitchFamily="18" charset="0"/>
                <a:cs typeface="Calibri" panose="020F0502020204030204" pitchFamily="34" charset="0"/>
              </a:rPr>
              <a:t>3. Doğalgaz vanalarını, elektrik şalterlerini, kapı ve pencereleri kapatınız.</a:t>
            </a:r>
            <a:endParaRPr lang="tr-TR" sz="28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408940">
              <a:lnSpc>
                <a:spcPct val="115000"/>
              </a:lnSpc>
              <a:spcAft>
                <a:spcPts val="0"/>
              </a:spcAft>
            </a:pPr>
            <a:r>
              <a:rPr lang="tr-TR" sz="2000" dirty="0" smtClean="0">
                <a:effectLst/>
                <a:latin typeface="Calibri" panose="020F0502020204030204" pitchFamily="34" charset="0"/>
                <a:ea typeface="Times New Roman" panose="02020603050405020304" pitchFamily="18" charset="0"/>
                <a:cs typeface="Calibri" panose="020F0502020204030204" pitchFamily="34" charset="0"/>
              </a:rPr>
              <a:t>4. Yanıcı ve patlayıcı maddeleri uzaklaştırınız. Bunları yaparken kendinizi ve başkalarını tehlikeye atmayınız.</a:t>
            </a:r>
            <a:endParaRPr lang="tr-TR" sz="28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408940">
              <a:lnSpc>
                <a:spcPct val="115000"/>
              </a:lnSpc>
              <a:spcAft>
                <a:spcPts val="0"/>
              </a:spcAft>
            </a:pPr>
            <a:r>
              <a:rPr lang="tr-TR" sz="2000" dirty="0" smtClean="0">
                <a:effectLst/>
                <a:latin typeface="Calibri" panose="020F0502020204030204" pitchFamily="34" charset="0"/>
                <a:ea typeface="Times New Roman" panose="02020603050405020304" pitchFamily="18" charset="0"/>
                <a:cs typeface="Calibri" panose="020F0502020204030204" pitchFamily="34" charset="0"/>
              </a:rPr>
              <a:t>5. İtfaiye gelinceye kadar Acil Durum Ekipmanlarını kullanma talimatına uygun olarak yangını söndürmeye çalışınız. İtfaiye geldikten sonra İtfaiye ekibinin emrine giriniz.</a:t>
            </a:r>
            <a:endParaRPr lang="tr-TR" sz="28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408940">
              <a:lnSpc>
                <a:spcPct val="115000"/>
              </a:lnSpc>
              <a:spcAft>
                <a:spcPts val="0"/>
              </a:spcAft>
            </a:pPr>
            <a:r>
              <a:rPr lang="tr-TR" sz="2000" dirty="0" smtClean="0">
                <a:effectLst/>
                <a:latin typeface="Calibri" panose="020F0502020204030204" pitchFamily="34" charset="0"/>
                <a:ea typeface="Times New Roman" panose="02020603050405020304" pitchFamily="18" charset="0"/>
                <a:cs typeface="Calibri" panose="020F0502020204030204" pitchFamily="34" charset="0"/>
              </a:rPr>
              <a:t>6. Önce canlıları ve daha sonra kıymetli eşya ve dokümanları kurtarınız.</a:t>
            </a:r>
            <a:endParaRPr lang="tr-TR" sz="28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408940">
              <a:lnSpc>
                <a:spcPct val="115000"/>
              </a:lnSpc>
              <a:spcAft>
                <a:spcPts val="0"/>
              </a:spcAft>
            </a:pPr>
            <a:r>
              <a:rPr lang="tr-TR" sz="2000" dirty="0" smtClean="0">
                <a:effectLst/>
                <a:latin typeface="Calibri" panose="020F0502020204030204" pitchFamily="34" charset="0"/>
                <a:ea typeface="Times New Roman" panose="02020603050405020304" pitchFamily="18" charset="0"/>
                <a:cs typeface="Calibri" panose="020F0502020204030204" pitchFamily="34" charset="0"/>
              </a:rPr>
              <a:t>7. Görevlilerden başka kişilerin yangın sahasına girmesine engel olunuz.</a:t>
            </a:r>
            <a:endParaRPr lang="tr-TR" sz="28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408940">
              <a:lnSpc>
                <a:spcPct val="115000"/>
              </a:lnSpc>
              <a:spcAft>
                <a:spcPts val="0"/>
              </a:spcAft>
            </a:pPr>
            <a:r>
              <a:rPr lang="tr-TR" sz="2000" dirty="0" smtClean="0">
                <a:effectLst/>
                <a:latin typeface="Calibri" panose="020F0502020204030204" pitchFamily="34" charset="0"/>
                <a:ea typeface="Times New Roman" panose="02020603050405020304" pitchFamily="18" charset="0"/>
                <a:cs typeface="Calibri" panose="020F0502020204030204" pitchFamily="34" charset="0"/>
              </a:rPr>
              <a:t>8. Yaralılara ilkyardım müdahalesini yapınız.</a:t>
            </a:r>
            <a:endParaRPr lang="tr-TR" sz="28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408940">
              <a:lnSpc>
                <a:spcPct val="115000"/>
              </a:lnSpc>
              <a:spcAft>
                <a:spcPts val="0"/>
              </a:spcAft>
            </a:pPr>
            <a:r>
              <a:rPr lang="tr-TR" sz="2000" dirty="0" smtClean="0">
                <a:effectLst/>
                <a:latin typeface="Calibri" panose="020F0502020204030204" pitchFamily="34" charset="0"/>
                <a:ea typeface="Times New Roman" panose="02020603050405020304" pitchFamily="18" charset="0"/>
                <a:cs typeface="Calibri" panose="020F0502020204030204" pitchFamily="34" charset="0"/>
              </a:rPr>
              <a:t>9. Olayın olduğu bölgeye koruma bandı çekerek personelin girişini engelleyin.</a:t>
            </a:r>
            <a:endParaRPr lang="tr-TR" sz="28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408940">
              <a:lnSpc>
                <a:spcPct val="115000"/>
              </a:lnSpc>
              <a:spcAft>
                <a:spcPts val="1000"/>
              </a:spcAft>
            </a:pPr>
            <a:r>
              <a:rPr lang="tr-TR" sz="2000" dirty="0" smtClean="0">
                <a:effectLst/>
                <a:latin typeface="Calibri" panose="020F0502020204030204" pitchFamily="34" charset="0"/>
                <a:ea typeface="Times New Roman" panose="02020603050405020304" pitchFamily="18" charset="0"/>
                <a:cs typeface="Calibri" panose="020F0502020204030204" pitchFamily="34" charset="0"/>
              </a:rPr>
              <a:t>10. Patlama sonrası yangın çıkmamış ise, Acil Durum Ekibinin talimatına göre hareket et.</a:t>
            </a:r>
            <a:endParaRPr lang="tr-TR" sz="2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6846479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989544" y="262142"/>
            <a:ext cx="2032801" cy="646331"/>
          </a:xfrm>
          <a:prstGeom prst="rect">
            <a:avLst/>
          </a:prstGeom>
        </p:spPr>
        <p:txBody>
          <a:bodyPr wrap="none">
            <a:spAutoFit/>
          </a:bodyPr>
          <a:lstStyle/>
          <a:p>
            <a:r>
              <a:rPr lang="tr-TR" sz="3600" b="1" dirty="0" smtClean="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PATLAMA</a:t>
            </a:r>
            <a:endParaRPr lang="tr-TR" sz="3600" dirty="0">
              <a:effectLst>
                <a:outerShdw blurRad="38100" dist="38100" dir="2700000" algn="tl">
                  <a:srgbClr val="000000">
                    <a:alpha val="43137"/>
                  </a:srgbClr>
                </a:outerShdw>
              </a:effectLst>
            </a:endParaRPr>
          </a:p>
        </p:txBody>
      </p:sp>
      <p:sp>
        <p:nvSpPr>
          <p:cNvPr id="4" name="Dikdörtgen 3"/>
          <p:cNvSpPr/>
          <p:nvPr/>
        </p:nvSpPr>
        <p:spPr>
          <a:xfrm>
            <a:off x="197427" y="1312267"/>
            <a:ext cx="11617037" cy="3419398"/>
          </a:xfrm>
          <a:prstGeom prst="rect">
            <a:avLst/>
          </a:prstGeom>
        </p:spPr>
        <p:txBody>
          <a:bodyPr wrap="square">
            <a:spAutoFit/>
          </a:bodyPr>
          <a:lstStyle/>
          <a:p>
            <a:pPr marL="408940">
              <a:lnSpc>
                <a:spcPct val="115000"/>
              </a:lnSpc>
              <a:spcAft>
                <a:spcPts val="0"/>
              </a:spcAft>
            </a:pPr>
            <a:r>
              <a:rPr lang="tr-TR" sz="2400" b="1" u="sng" dirty="0" smtClean="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UYGULANACAK TAHLİYE YÖNTEMLERİ</a:t>
            </a:r>
          </a:p>
          <a:p>
            <a:pPr marL="408940">
              <a:lnSpc>
                <a:spcPct val="115000"/>
              </a:lnSpc>
              <a:spcAft>
                <a:spcPts val="0"/>
              </a:spcAft>
            </a:pPr>
            <a:endParaRPr lang="tr-TR" sz="2400" b="1" u="sng"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408940" algn="just">
              <a:lnSpc>
                <a:spcPct val="115000"/>
              </a:lnSpc>
              <a:spcAft>
                <a:spcPts val="0"/>
              </a:spcAft>
            </a:pPr>
            <a:r>
              <a:rPr lang="tr-TR" sz="2000" dirty="0" smtClean="0">
                <a:effectLst/>
                <a:latin typeface="Calibri" panose="020F0502020204030204" pitchFamily="34" charset="0"/>
                <a:ea typeface="Times New Roman" panose="02020603050405020304" pitchFamily="18" charset="0"/>
                <a:cs typeface="Calibri" panose="020F0502020204030204" pitchFamily="34" charset="0"/>
              </a:rPr>
              <a:t>1.  Binada bir parlama ve patlama meydana gelmişse, binayı en kısa sürede ve sakin şekilde terk ediniz.</a:t>
            </a:r>
          </a:p>
          <a:p>
            <a:pPr marL="408940" algn="just">
              <a:lnSpc>
                <a:spcPct val="115000"/>
              </a:lnSpc>
              <a:spcAft>
                <a:spcPts val="0"/>
              </a:spcAft>
            </a:pPr>
            <a:r>
              <a:rPr lang="tr-TR" sz="2000" dirty="0" smtClean="0">
                <a:latin typeface="Calibri" panose="020F0502020204030204" pitchFamily="34" charset="0"/>
                <a:ea typeface="Times New Roman" panose="02020603050405020304" pitchFamily="18" charset="0"/>
                <a:cs typeface="Calibri" panose="020F0502020204030204" pitchFamily="34" charset="0"/>
              </a:rPr>
              <a:t>2.  </a:t>
            </a:r>
            <a:r>
              <a:rPr lang="tr-TR" sz="2000" dirty="0" smtClean="0">
                <a:effectLst/>
                <a:latin typeface="Calibri" panose="020F0502020204030204" pitchFamily="34" charset="0"/>
                <a:ea typeface="Times New Roman" panose="02020603050405020304" pitchFamily="18" charset="0"/>
                <a:cs typeface="Calibri" panose="020F0502020204030204" pitchFamily="34" charset="0"/>
              </a:rPr>
              <a:t>Dolaplardan ya da tavandan bir şeyler düşüyorsa, sağlam bir masanın yanında cenin pozisyonu alınız.</a:t>
            </a:r>
            <a:endParaRPr lang="tr-TR" sz="20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408940" algn="just">
              <a:lnSpc>
                <a:spcPct val="115000"/>
              </a:lnSpc>
              <a:spcAft>
                <a:spcPts val="0"/>
              </a:spcAft>
            </a:pPr>
            <a:r>
              <a:rPr lang="tr-TR" sz="2000" dirty="0" smtClean="0">
                <a:latin typeface="Calibri" panose="020F0502020204030204" pitchFamily="34" charset="0"/>
                <a:ea typeface="Times New Roman" panose="02020603050405020304" pitchFamily="18" charset="0"/>
                <a:cs typeface="Calibri" panose="020F0502020204030204" pitchFamily="34" charset="0"/>
              </a:rPr>
              <a:t>3. </a:t>
            </a:r>
            <a:r>
              <a:rPr lang="tr-TR" sz="2000" dirty="0" smtClean="0">
                <a:effectLst/>
                <a:latin typeface="Calibri" panose="020F0502020204030204" pitchFamily="34" charset="0"/>
                <a:ea typeface="Times New Roman" panose="02020603050405020304" pitchFamily="18" charset="0"/>
                <a:cs typeface="Calibri" panose="020F0502020204030204" pitchFamily="34" charset="0"/>
              </a:rPr>
              <a:t>Eğer yangın çıkmışsa; yere yakın durunuz ve binayı en hızlı şekilde terk ediniz. Islak bir bezle ağzınızı burnunuzu kapayınız. Kapalı bir kapıya yaklaşırken, elinizin tersini kapıyı kontrol etmek için kullanınız. Eğer kapı sıcak değilse vücudunuzla destekleyerek kapıyı yavaşça açınız. Eğer kapı dokunulmayacak kadar sıcaksa, acil çıkış kapılarını kullanınız.</a:t>
            </a:r>
            <a:endParaRPr lang="tr-TR" sz="20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408940" algn="just">
              <a:lnSpc>
                <a:spcPct val="115000"/>
              </a:lnSpc>
              <a:spcAft>
                <a:spcPts val="1000"/>
              </a:spcAft>
            </a:pPr>
            <a:r>
              <a:rPr lang="tr-TR" sz="2000" dirty="0" smtClean="0">
                <a:latin typeface="Calibri" panose="020F0502020204030204" pitchFamily="34" charset="0"/>
                <a:ea typeface="Times New Roman" panose="02020603050405020304" pitchFamily="18" charset="0"/>
                <a:cs typeface="Calibri" panose="020F0502020204030204" pitchFamily="34" charset="0"/>
              </a:rPr>
              <a:t>4. </a:t>
            </a:r>
            <a:r>
              <a:rPr lang="tr-TR" sz="2000" dirty="0" smtClean="0">
                <a:effectLst/>
                <a:latin typeface="Calibri" panose="020F0502020204030204" pitchFamily="34" charset="0"/>
                <a:ea typeface="Times New Roman" panose="02020603050405020304" pitchFamily="18" charset="0"/>
                <a:cs typeface="Calibri" panose="020F0502020204030204" pitchFamily="34" charset="0"/>
              </a:rPr>
              <a:t>Yaralılara ilkyardım müdahalesini yapınız.</a:t>
            </a:r>
            <a:endParaRPr lang="tr-TR" sz="20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29581607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444452" y="248305"/>
            <a:ext cx="7237302" cy="523220"/>
          </a:xfrm>
          <a:prstGeom prst="rect">
            <a:avLst/>
          </a:prstGeom>
        </p:spPr>
        <p:txBody>
          <a:bodyPr wrap="none">
            <a:spAutoFit/>
          </a:bodyPr>
          <a:lstStyle/>
          <a:p>
            <a:r>
              <a:rPr lang="tr-TR" sz="2800" b="1" u="sng" dirty="0" smtClean="0">
                <a:effectLst/>
                <a:latin typeface="Calibri" panose="020F0502020204030204" pitchFamily="34" charset="0"/>
                <a:ea typeface="Times New Roman" panose="02020603050405020304" pitchFamily="18" charset="0"/>
                <a:cs typeface="Calibri" panose="020F0502020204030204" pitchFamily="34" charset="0"/>
              </a:rPr>
              <a:t>6.ADIM: </a:t>
            </a:r>
            <a:r>
              <a:rPr lang="tr-TR" sz="2800" b="1" dirty="0" smtClean="0">
                <a:effectLst/>
                <a:latin typeface="Calibri" panose="020F0502020204030204" pitchFamily="34" charset="0"/>
                <a:ea typeface="Times New Roman" panose="02020603050405020304" pitchFamily="18" charset="0"/>
                <a:cs typeface="Calibri" panose="020F0502020204030204" pitchFamily="34" charset="0"/>
              </a:rPr>
              <a:t>Seçinizden «SABOTAJ» seçeneği seçilir.</a:t>
            </a:r>
            <a:endParaRPr lang="tr-TR" sz="2800" b="1" dirty="0"/>
          </a:p>
        </p:txBody>
      </p:sp>
      <p:pic>
        <p:nvPicPr>
          <p:cNvPr id="5" name="Resim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47097" y="771525"/>
            <a:ext cx="11432013" cy="6086475"/>
          </a:xfrm>
          <a:prstGeom prst="rect">
            <a:avLst/>
          </a:prstGeom>
        </p:spPr>
      </p:pic>
    </p:spTree>
    <p:extLst>
      <p:ext uri="{BB962C8B-B14F-4D97-AF65-F5344CB8AC3E}">
        <p14:creationId xmlns="" xmlns:p14="http://schemas.microsoft.com/office/powerpoint/2010/main" val="3380962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863060" y="-83441"/>
            <a:ext cx="1870127" cy="646331"/>
          </a:xfrm>
          <a:prstGeom prst="rect">
            <a:avLst/>
          </a:prstGeom>
        </p:spPr>
        <p:txBody>
          <a:bodyPr wrap="none">
            <a:spAutoFit/>
          </a:bodyPr>
          <a:lstStyle/>
          <a:p>
            <a:r>
              <a:rPr lang="tr-TR" sz="3600" b="1" dirty="0" smtClean="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SABOTAJ</a:t>
            </a:r>
            <a:endParaRPr lang="tr-TR" sz="3600" dirty="0">
              <a:effectLst>
                <a:outerShdw blurRad="38100" dist="38100" dir="2700000" algn="tl">
                  <a:srgbClr val="000000">
                    <a:alpha val="43137"/>
                  </a:srgbClr>
                </a:outerShdw>
              </a:effectLst>
            </a:endParaRPr>
          </a:p>
        </p:txBody>
      </p:sp>
      <p:sp>
        <p:nvSpPr>
          <p:cNvPr id="4" name="Dikdörtgen 3"/>
          <p:cNvSpPr/>
          <p:nvPr/>
        </p:nvSpPr>
        <p:spPr>
          <a:xfrm>
            <a:off x="-249387" y="408343"/>
            <a:ext cx="12095019" cy="7087068"/>
          </a:xfrm>
          <a:prstGeom prst="rect">
            <a:avLst/>
          </a:prstGeom>
        </p:spPr>
        <p:txBody>
          <a:bodyPr wrap="square">
            <a:spAutoFit/>
          </a:bodyPr>
          <a:lstStyle/>
          <a:p>
            <a:pPr marL="408940" algn="just">
              <a:lnSpc>
                <a:spcPct val="115000"/>
              </a:lnSpc>
              <a:spcAft>
                <a:spcPts val="0"/>
              </a:spcAft>
            </a:pPr>
            <a:r>
              <a:rPr lang="tr-TR" sz="2000" dirty="0" smtClean="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tr-TR" sz="2400" b="1" u="sng" dirty="0" smtClean="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ALINACAK ÖNLEYİCİ VE SINIRLANDIRICI TEDBİRLER</a:t>
            </a:r>
            <a:endParaRPr lang="tr-TR" sz="2400" b="1" u="sng"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637540" algn="just">
              <a:lnSpc>
                <a:spcPct val="115000"/>
              </a:lnSpc>
              <a:spcAft>
                <a:spcPts val="0"/>
              </a:spcAft>
            </a:pPr>
            <a:r>
              <a:rPr lang="tr-TR" sz="2000" dirty="0" smtClean="0">
                <a:effectLst/>
                <a:latin typeface="Calibri" panose="020F0502020204030204" pitchFamily="34" charset="0"/>
                <a:ea typeface="Times New Roman" panose="02020603050405020304" pitchFamily="18" charset="0"/>
                <a:cs typeface="Calibri" panose="020F0502020204030204" pitchFamily="34" charset="0"/>
              </a:rPr>
              <a:t>1. Sabotaja karşı her türlü bilgilendirme ve eğitimler çalışanlara verilecektir.</a:t>
            </a:r>
            <a:endParaRPr lang="tr-TR" sz="20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637540" algn="just">
              <a:lnSpc>
                <a:spcPct val="115000"/>
              </a:lnSpc>
              <a:spcAft>
                <a:spcPts val="0"/>
              </a:spcAft>
            </a:pPr>
            <a:r>
              <a:rPr lang="tr-TR" sz="2000" dirty="0" smtClean="0">
                <a:effectLst/>
                <a:latin typeface="Calibri" panose="020F0502020204030204" pitchFamily="34" charset="0"/>
                <a:ea typeface="Times New Roman" panose="02020603050405020304" pitchFamily="18" charset="0"/>
                <a:cs typeface="Calibri" panose="020F0502020204030204" pitchFamily="34" charset="0"/>
              </a:rPr>
              <a:t>2. Koruma ve güvenlik tedbirleri alınacaktır.</a:t>
            </a:r>
            <a:endParaRPr lang="tr-TR" sz="20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637540" algn="just">
              <a:lnSpc>
                <a:spcPct val="115000"/>
              </a:lnSpc>
              <a:spcAft>
                <a:spcPts val="0"/>
              </a:spcAft>
            </a:pPr>
            <a:r>
              <a:rPr lang="tr-TR" sz="2000" dirty="0" smtClean="0">
                <a:effectLst/>
                <a:latin typeface="Calibri" panose="020F0502020204030204" pitchFamily="34" charset="0"/>
                <a:ea typeface="Times New Roman" panose="02020603050405020304" pitchFamily="18" charset="0"/>
                <a:cs typeface="Calibri" panose="020F0502020204030204" pitchFamily="34" charset="0"/>
              </a:rPr>
              <a:t>3. Kamu kurum ve kuruluşlarca verilen hizmet eğitimleri alınacaktır.</a:t>
            </a:r>
            <a:endParaRPr lang="tr-TR" sz="20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408940" algn="just">
              <a:lnSpc>
                <a:spcPct val="115000"/>
              </a:lnSpc>
              <a:spcAft>
                <a:spcPts val="0"/>
              </a:spcAft>
            </a:pPr>
            <a:r>
              <a:rPr lang="tr-TR" sz="2400" b="1" u="sng" dirty="0" smtClean="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UYGULANACAK MÜDAHALE YÖNTEMLERİ</a:t>
            </a:r>
            <a:endParaRPr lang="tr-TR" sz="2400" b="1" u="sng"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408940" algn="just">
              <a:lnSpc>
                <a:spcPct val="115000"/>
              </a:lnSpc>
              <a:spcAft>
                <a:spcPts val="0"/>
              </a:spcAft>
            </a:pPr>
            <a:r>
              <a:rPr lang="tr-TR" sz="2000" b="1" u="sng" dirty="0" smtClean="0">
                <a:effectLst/>
                <a:latin typeface="Calibri" panose="020F0502020204030204" pitchFamily="34" charset="0"/>
                <a:ea typeface="Times New Roman" panose="02020603050405020304" pitchFamily="18" charset="0"/>
                <a:cs typeface="Calibri" panose="020F0502020204030204" pitchFamily="34" charset="0"/>
              </a:rPr>
              <a:t>1. Bomba İhbarı Alırsanız;</a:t>
            </a:r>
            <a:endParaRPr lang="tr-TR" sz="2000" b="1" u="sng"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408940" algn="just">
              <a:lnSpc>
                <a:spcPct val="115000"/>
              </a:lnSpc>
              <a:spcAft>
                <a:spcPts val="0"/>
              </a:spcAft>
            </a:pPr>
            <a:r>
              <a:rPr lang="tr-TR" sz="2000" dirty="0" smtClean="0">
                <a:effectLst/>
                <a:latin typeface="Calibri" panose="020F0502020204030204" pitchFamily="34" charset="0"/>
                <a:ea typeface="Times New Roman" panose="02020603050405020304" pitchFamily="18" charset="0"/>
                <a:cs typeface="Calibri" panose="020F0502020204030204" pitchFamily="34" charset="0"/>
              </a:rPr>
              <a:t>a)  Arayan kişiden alabileceğiniz kadar çok bilgi alınız. Arayan kişiyi, dediklerini kaydedebilmek için telefonda tutmaya çalışınız. Polisi ve işvereni haberdar ediniz.</a:t>
            </a:r>
            <a:endParaRPr lang="tr-TR" sz="20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408940" algn="just">
              <a:lnSpc>
                <a:spcPct val="115000"/>
              </a:lnSpc>
              <a:spcAft>
                <a:spcPts val="0"/>
              </a:spcAft>
            </a:pPr>
            <a:r>
              <a:rPr lang="tr-TR" sz="2000" dirty="0" smtClean="0">
                <a:effectLst/>
                <a:latin typeface="Calibri" panose="020F0502020204030204" pitchFamily="34" charset="0"/>
                <a:ea typeface="Times New Roman" panose="02020603050405020304" pitchFamily="18" charset="0"/>
                <a:cs typeface="Calibri" panose="020F0502020204030204" pitchFamily="34" charset="0"/>
              </a:rPr>
              <a:t>b)Bomba ihbarını aldıktan sonra, şüpheli hiçbir pakete dokunmayınız. Şüpheli paketin etrafını boşaltınız ve polise haber veriniz. Binayı tahliye ederken pencerelerin önünde durmaktan ve diğer tehlike potansiyeli bulunan alanlardan kaçınınız. Acil durum ekiplerinin caddeleri kullanmalarını engellemeyiniz.</a:t>
            </a:r>
            <a:endParaRPr lang="tr-TR" sz="20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408940" algn="just">
              <a:lnSpc>
                <a:spcPct val="115000"/>
              </a:lnSpc>
              <a:spcAft>
                <a:spcPts val="0"/>
              </a:spcAft>
            </a:pPr>
            <a:r>
              <a:rPr lang="tr-TR" sz="2000" b="1" u="sng" dirty="0" smtClean="0">
                <a:effectLst/>
                <a:latin typeface="Calibri" panose="020F0502020204030204" pitchFamily="34" charset="0"/>
                <a:ea typeface="Times New Roman" panose="02020603050405020304" pitchFamily="18" charset="0"/>
                <a:cs typeface="Calibri" panose="020F0502020204030204" pitchFamily="34" charset="0"/>
              </a:rPr>
              <a:t>2. Bina Patlamaları Sırasında;</a:t>
            </a:r>
            <a:endParaRPr lang="tr-TR" sz="2000" b="1" u="sng"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408940" algn="just">
              <a:lnSpc>
                <a:spcPct val="115000"/>
              </a:lnSpc>
              <a:spcAft>
                <a:spcPts val="0"/>
              </a:spcAft>
            </a:pPr>
            <a:r>
              <a:rPr lang="tr-TR" sz="2000" dirty="0" smtClean="0">
                <a:effectLst/>
                <a:latin typeface="Calibri" panose="020F0502020204030204" pitchFamily="34" charset="0"/>
                <a:ea typeface="Times New Roman" panose="02020603050405020304" pitchFamily="18" charset="0"/>
                <a:cs typeface="Calibri" panose="020F0502020204030204" pitchFamily="34" charset="0"/>
              </a:rPr>
              <a:t>a) Binada bir patlama meydana gelmişse, binayı en kısa sürede ve sakin şekilde terk ediniz.</a:t>
            </a:r>
            <a:endParaRPr lang="tr-TR" sz="20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408940" algn="just">
              <a:lnSpc>
                <a:spcPct val="115000"/>
              </a:lnSpc>
              <a:spcAft>
                <a:spcPts val="0"/>
              </a:spcAft>
            </a:pPr>
            <a:r>
              <a:rPr lang="tr-TR" sz="2000" dirty="0" smtClean="0">
                <a:effectLst/>
                <a:latin typeface="Calibri" panose="020F0502020204030204" pitchFamily="34" charset="0"/>
                <a:ea typeface="Times New Roman" panose="02020603050405020304" pitchFamily="18" charset="0"/>
                <a:cs typeface="Calibri" panose="020F0502020204030204" pitchFamily="34" charset="0"/>
              </a:rPr>
              <a:t>b) Dolaplardan ya da tavandan bir şeyler düşüyorsa, sağlam bir masanın yanında cenin pozisyonu alınız.</a:t>
            </a:r>
            <a:endParaRPr lang="tr-TR" sz="20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408940" algn="just">
              <a:lnSpc>
                <a:spcPct val="115000"/>
              </a:lnSpc>
              <a:spcAft>
                <a:spcPts val="1000"/>
              </a:spcAft>
            </a:pPr>
            <a:r>
              <a:rPr lang="tr-TR" sz="2000" dirty="0" smtClean="0">
                <a:effectLst/>
                <a:latin typeface="Calibri" panose="020F0502020204030204" pitchFamily="34" charset="0"/>
                <a:ea typeface="Times New Roman" panose="02020603050405020304" pitchFamily="18" charset="0"/>
                <a:cs typeface="Calibri" panose="020F0502020204030204" pitchFamily="34" charset="0"/>
              </a:rPr>
              <a:t>c) Eğer yangın çıkmışsa; yere yakın durunuz ve binayı en hızlı şekilde terk ediniz. Islak bir bezle ağzınızı burnunuzu kapayınız. Kapalı bir kapıya yaklaşırken, elinizin tersini kapıyı kontrol etmek için kullanınız. Eğer kapı sıcak değilse vücudunuzla destekleyerek kapıyı yavaşça açınız. Eğer kapı dokunulmayacak kadar sıcaksa</a:t>
            </a:r>
            <a:r>
              <a:rPr lang="tr-TR" sz="2000" dirty="0">
                <a:latin typeface="Calibri" panose="020F0502020204030204" pitchFamily="34" charset="0"/>
                <a:ea typeface="Times New Roman" panose="02020603050405020304" pitchFamily="18" charset="0"/>
                <a:cs typeface="Calibri" panose="020F0502020204030204" pitchFamily="34" charset="0"/>
              </a:rPr>
              <a:t>, acil çıkış kapılarını kullanınız.</a:t>
            </a:r>
            <a:endParaRPr lang="tr-TR" sz="2000" dirty="0">
              <a:latin typeface="Calibri" panose="020F0502020204030204" pitchFamily="34" charset="0"/>
              <a:ea typeface="Times New Roman" panose="02020603050405020304" pitchFamily="18" charset="0"/>
              <a:cs typeface="Times New Roman" panose="02020603050405020304" pitchFamily="18" charset="0"/>
            </a:endParaRPr>
          </a:p>
          <a:p>
            <a:pPr marL="408940" algn="just">
              <a:lnSpc>
                <a:spcPct val="115000"/>
              </a:lnSpc>
              <a:spcAft>
                <a:spcPts val="1000"/>
              </a:spcAft>
            </a:pPr>
            <a:endParaRPr lang="tr-TR" sz="2000" dirty="0"/>
          </a:p>
        </p:txBody>
      </p:sp>
    </p:spTree>
    <p:extLst>
      <p:ext uri="{BB962C8B-B14F-4D97-AF65-F5344CB8AC3E}">
        <p14:creationId xmlns="" xmlns:p14="http://schemas.microsoft.com/office/powerpoint/2010/main" val="41319249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966972" y="345271"/>
            <a:ext cx="1870127" cy="646331"/>
          </a:xfrm>
          <a:prstGeom prst="rect">
            <a:avLst/>
          </a:prstGeom>
        </p:spPr>
        <p:txBody>
          <a:bodyPr wrap="none">
            <a:spAutoFit/>
          </a:bodyPr>
          <a:lstStyle/>
          <a:p>
            <a:r>
              <a:rPr lang="tr-TR" sz="3600" b="1" dirty="0" smtClean="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SABOTAJ</a:t>
            </a:r>
            <a:endParaRPr lang="tr-TR" sz="3600" dirty="0">
              <a:effectLst>
                <a:outerShdw blurRad="38100" dist="38100" dir="2700000" algn="tl">
                  <a:srgbClr val="000000">
                    <a:alpha val="43137"/>
                  </a:srgbClr>
                </a:outerShdw>
              </a:effectLst>
            </a:endParaRPr>
          </a:p>
        </p:txBody>
      </p:sp>
      <p:sp>
        <p:nvSpPr>
          <p:cNvPr id="3" name="Dikdörtgen 2"/>
          <p:cNvSpPr/>
          <p:nvPr/>
        </p:nvSpPr>
        <p:spPr>
          <a:xfrm>
            <a:off x="259773" y="1377706"/>
            <a:ext cx="11284527" cy="2569934"/>
          </a:xfrm>
          <a:prstGeom prst="rect">
            <a:avLst/>
          </a:prstGeom>
        </p:spPr>
        <p:txBody>
          <a:bodyPr wrap="square">
            <a:spAutoFit/>
          </a:bodyPr>
          <a:lstStyle/>
          <a:p>
            <a:pPr marL="408940">
              <a:lnSpc>
                <a:spcPct val="115000"/>
              </a:lnSpc>
              <a:spcAft>
                <a:spcPts val="0"/>
              </a:spcAft>
            </a:pPr>
            <a:r>
              <a:rPr lang="tr-TR" sz="2400" b="1" u="sng" dirty="0" smtClean="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UYGULANACAK TAHLİYE YÖNTEMLERİ</a:t>
            </a:r>
          </a:p>
          <a:p>
            <a:pPr marL="408940">
              <a:lnSpc>
                <a:spcPct val="115000"/>
              </a:lnSpc>
              <a:spcAft>
                <a:spcPts val="0"/>
              </a:spcAft>
            </a:pPr>
            <a:endParaRPr lang="tr-TR" sz="3600" b="1" u="sng"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408940">
              <a:lnSpc>
                <a:spcPct val="115000"/>
              </a:lnSpc>
              <a:spcAft>
                <a:spcPts val="0"/>
              </a:spcAft>
            </a:pPr>
            <a:r>
              <a:rPr lang="tr-TR" sz="2000" dirty="0" smtClean="0">
                <a:effectLst/>
                <a:latin typeface="Calibri" panose="020F0502020204030204" pitchFamily="34" charset="0"/>
                <a:ea typeface="Times New Roman" panose="02020603050405020304" pitchFamily="18" charset="0"/>
                <a:cs typeface="Calibri" panose="020F0502020204030204" pitchFamily="34" charset="0"/>
              </a:rPr>
              <a:t>1. Tahliye ekiplerince öncelik sırasına göre ağır-orta -hafif olmak kaydı ile kazazedelerin tahliyesi yapılacaktır.</a:t>
            </a:r>
            <a:endParaRPr lang="tr-TR" sz="28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408940">
              <a:lnSpc>
                <a:spcPct val="115000"/>
              </a:lnSpc>
              <a:spcAft>
                <a:spcPts val="0"/>
              </a:spcAft>
            </a:pPr>
            <a:r>
              <a:rPr lang="tr-TR" sz="2000" dirty="0" smtClean="0">
                <a:effectLst/>
                <a:latin typeface="Calibri" panose="020F0502020204030204" pitchFamily="34" charset="0"/>
                <a:ea typeface="Times New Roman" panose="02020603050405020304" pitchFamily="18" charset="0"/>
                <a:cs typeface="Calibri" panose="020F0502020204030204" pitchFamily="34" charset="0"/>
              </a:rPr>
              <a:t>2. Tahliyeler acil çıkış yerlerinde sağlanacaktır.</a:t>
            </a:r>
            <a:endParaRPr lang="tr-TR" sz="28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408940">
              <a:lnSpc>
                <a:spcPct val="115000"/>
              </a:lnSpc>
              <a:spcAft>
                <a:spcPts val="1000"/>
              </a:spcAft>
            </a:pPr>
            <a:r>
              <a:rPr lang="tr-TR" sz="2000" dirty="0" smtClean="0">
                <a:effectLst/>
                <a:latin typeface="Calibri" panose="020F0502020204030204" pitchFamily="34" charset="0"/>
                <a:ea typeface="Times New Roman" panose="02020603050405020304" pitchFamily="18" charset="0"/>
                <a:cs typeface="Calibri" panose="020F0502020204030204" pitchFamily="34" charset="0"/>
              </a:rPr>
              <a:t>3. İlk yardıma ihtiyaç duyulursa mutlaka ilk yardım sağlanacaktır.</a:t>
            </a:r>
            <a:endParaRPr lang="tr-TR" sz="2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1809031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35082" y="-9093"/>
            <a:ext cx="11980718" cy="1325563"/>
          </a:xfrm>
        </p:spPr>
        <p:txBody>
          <a:bodyPr>
            <a:normAutofit/>
          </a:bodyPr>
          <a:lstStyle/>
          <a:p>
            <a:pPr algn="ctr"/>
            <a:r>
              <a:rPr lang="tr-TR" b="1" dirty="0" smtClean="0">
                <a:solidFill>
                  <a:srgbClr val="FF0000"/>
                </a:solidFill>
                <a:effectLst>
                  <a:outerShdw blurRad="38100" dist="38100" dir="2700000" algn="tl">
                    <a:srgbClr val="000000">
                      <a:alpha val="43137"/>
                    </a:srgbClr>
                  </a:outerShdw>
                </a:effectLst>
                <a:latin typeface="+mn-lt"/>
              </a:rPr>
              <a:t>YASAL DAYANAKLAR</a:t>
            </a:r>
            <a:endParaRPr lang="tr-TR" b="1" dirty="0">
              <a:solidFill>
                <a:srgbClr val="FF0000"/>
              </a:solidFill>
              <a:effectLst>
                <a:outerShdw blurRad="38100" dist="38100" dir="2700000" algn="tl">
                  <a:srgbClr val="000000">
                    <a:alpha val="43137"/>
                  </a:srgbClr>
                </a:outerShdw>
              </a:effectLst>
              <a:latin typeface="+mn-lt"/>
            </a:endParaRPr>
          </a:p>
        </p:txBody>
      </p:sp>
      <p:sp>
        <p:nvSpPr>
          <p:cNvPr id="3" name="İçerik Yer Tutucusu 2"/>
          <p:cNvSpPr>
            <a:spLocks noGrp="1"/>
          </p:cNvSpPr>
          <p:nvPr>
            <p:ph idx="1"/>
          </p:nvPr>
        </p:nvSpPr>
        <p:spPr>
          <a:xfrm>
            <a:off x="753268" y="1316470"/>
            <a:ext cx="11720946" cy="4866121"/>
          </a:xfrm>
        </p:spPr>
        <p:txBody>
          <a:bodyPr>
            <a:noAutofit/>
          </a:bodyPr>
          <a:lstStyle/>
          <a:p>
            <a:pPr algn="just">
              <a:lnSpc>
                <a:spcPct val="140000"/>
              </a:lnSpc>
            </a:pPr>
            <a:r>
              <a:rPr lang="tr-TR" sz="2400" dirty="0" smtClean="0"/>
              <a:t>4857 sayılı İş Kanunu</a:t>
            </a:r>
          </a:p>
          <a:p>
            <a:pPr algn="just">
              <a:lnSpc>
                <a:spcPct val="140000"/>
              </a:lnSpc>
            </a:pPr>
            <a:r>
              <a:rPr lang="tr-TR" sz="2400" dirty="0" smtClean="0"/>
              <a:t>6331 sayılı İş Sağlığı ve Güvenliği Kanunu</a:t>
            </a:r>
          </a:p>
          <a:p>
            <a:pPr algn="just">
              <a:lnSpc>
                <a:spcPct val="140000"/>
              </a:lnSpc>
            </a:pPr>
            <a:r>
              <a:rPr lang="tr-TR" sz="2400" dirty="0" smtClean="0"/>
              <a:t>İş Sağlığı ve Güvenliği Hizmetleri Yönetmeliği</a:t>
            </a:r>
          </a:p>
          <a:p>
            <a:pPr algn="just">
              <a:lnSpc>
                <a:spcPct val="140000"/>
              </a:lnSpc>
            </a:pPr>
            <a:r>
              <a:rPr lang="tr-TR" sz="2400" b="1" dirty="0" smtClean="0"/>
              <a:t>İşyerlerinde Acil Durumlar Hakkında Yönetmelik</a:t>
            </a:r>
          </a:p>
          <a:p>
            <a:pPr algn="just">
              <a:lnSpc>
                <a:spcPct val="140000"/>
              </a:lnSpc>
            </a:pPr>
            <a:r>
              <a:rPr lang="tr-TR" sz="2400" b="1" dirty="0" smtClean="0"/>
              <a:t>Binaların Yangından Korunması Hakkında Yönetmelik</a:t>
            </a:r>
          </a:p>
          <a:p>
            <a:pPr algn="just">
              <a:lnSpc>
                <a:spcPct val="140000"/>
              </a:lnSpc>
            </a:pPr>
            <a:r>
              <a:rPr lang="tr-TR" sz="2400" b="1" dirty="0" smtClean="0"/>
              <a:t>MEB Afet ve Acil Durum Yönetim Merkezi Yönergesi</a:t>
            </a:r>
          </a:p>
          <a:p>
            <a:pPr algn="just">
              <a:lnSpc>
                <a:spcPct val="140000"/>
              </a:lnSpc>
            </a:pPr>
            <a:r>
              <a:rPr lang="tr-TR" sz="2400" dirty="0" smtClean="0"/>
              <a:t>Bakanlığımızın 2014/16 sayılı Genelgesi</a:t>
            </a:r>
            <a:endParaRPr lang="tr-TR" sz="2400" dirty="0"/>
          </a:p>
        </p:txBody>
      </p:sp>
    </p:spTree>
    <p:extLst>
      <p:ext uri="{BB962C8B-B14F-4D97-AF65-F5344CB8AC3E}">
        <p14:creationId xmlns="" xmlns:p14="http://schemas.microsoft.com/office/powerpoint/2010/main" val="18008827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2444453" y="345270"/>
            <a:ext cx="6423233" cy="523220"/>
          </a:xfrm>
          <a:prstGeom prst="rect">
            <a:avLst/>
          </a:prstGeom>
        </p:spPr>
        <p:txBody>
          <a:bodyPr wrap="none">
            <a:spAutoFit/>
          </a:bodyPr>
          <a:lstStyle/>
          <a:p>
            <a:r>
              <a:rPr lang="tr-TR" sz="2800" b="1" u="sng" dirty="0">
                <a:latin typeface="Calibri" panose="020F0502020204030204" pitchFamily="34" charset="0"/>
                <a:ea typeface="Times New Roman" panose="02020603050405020304" pitchFamily="18" charset="0"/>
                <a:cs typeface="Calibri" panose="020F0502020204030204" pitchFamily="34" charset="0"/>
              </a:rPr>
              <a:t>7</a:t>
            </a:r>
            <a:r>
              <a:rPr lang="tr-TR" sz="2800" b="1" u="sng" dirty="0" smtClean="0">
                <a:effectLst/>
                <a:latin typeface="Calibri" panose="020F0502020204030204" pitchFamily="34" charset="0"/>
                <a:ea typeface="Times New Roman" panose="02020603050405020304" pitchFamily="18" charset="0"/>
                <a:cs typeface="Calibri" panose="020F0502020204030204" pitchFamily="34" charset="0"/>
              </a:rPr>
              <a:t>.ADIM: </a:t>
            </a:r>
            <a:r>
              <a:rPr lang="tr-TR" sz="2800" b="1" dirty="0" smtClean="0">
                <a:effectLst/>
                <a:latin typeface="Calibri" panose="020F0502020204030204" pitchFamily="34" charset="0"/>
                <a:ea typeface="Times New Roman" panose="02020603050405020304" pitchFamily="18" charset="0"/>
                <a:cs typeface="Calibri" panose="020F0502020204030204" pitchFamily="34" charset="0"/>
              </a:rPr>
              <a:t>Seçinizden «SEL» seçeneği seçilir.</a:t>
            </a:r>
            <a:endParaRPr lang="tr-TR" sz="2800" b="1" dirty="0"/>
          </a:p>
        </p:txBody>
      </p:sp>
      <p:pic>
        <p:nvPicPr>
          <p:cNvPr id="5" name="Resim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01501" y="868490"/>
            <a:ext cx="11466758" cy="5943600"/>
          </a:xfrm>
          <a:prstGeom prst="rect">
            <a:avLst/>
          </a:prstGeom>
        </p:spPr>
      </p:pic>
    </p:spTree>
    <p:extLst>
      <p:ext uri="{BB962C8B-B14F-4D97-AF65-F5344CB8AC3E}">
        <p14:creationId xmlns="" xmlns:p14="http://schemas.microsoft.com/office/powerpoint/2010/main" val="404312666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5386967" y="137452"/>
            <a:ext cx="822661" cy="646331"/>
          </a:xfrm>
          <a:prstGeom prst="rect">
            <a:avLst/>
          </a:prstGeom>
        </p:spPr>
        <p:txBody>
          <a:bodyPr wrap="none">
            <a:spAutoFit/>
          </a:bodyPr>
          <a:lstStyle/>
          <a:p>
            <a:r>
              <a:rPr lang="tr-TR" sz="3600" b="1" dirty="0" smtClean="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SEL</a:t>
            </a:r>
            <a:endParaRPr lang="tr-TR" sz="3600" dirty="0">
              <a:effectLst>
                <a:outerShdw blurRad="38100" dist="38100" dir="2700000" algn="tl">
                  <a:srgbClr val="000000">
                    <a:alpha val="43137"/>
                  </a:srgbClr>
                </a:outerShdw>
              </a:effectLst>
            </a:endParaRPr>
          </a:p>
        </p:txBody>
      </p:sp>
      <p:sp>
        <p:nvSpPr>
          <p:cNvPr id="3" name="Dikdörtgen 2"/>
          <p:cNvSpPr/>
          <p:nvPr/>
        </p:nvSpPr>
        <p:spPr>
          <a:xfrm>
            <a:off x="-257578" y="794834"/>
            <a:ext cx="12337962" cy="6038576"/>
          </a:xfrm>
          <a:prstGeom prst="rect">
            <a:avLst/>
          </a:prstGeom>
        </p:spPr>
        <p:txBody>
          <a:bodyPr wrap="square">
            <a:spAutoFit/>
          </a:bodyPr>
          <a:lstStyle/>
          <a:p>
            <a:pPr marL="408940">
              <a:lnSpc>
                <a:spcPct val="115000"/>
              </a:lnSpc>
              <a:spcAft>
                <a:spcPts val="0"/>
              </a:spcAft>
            </a:pPr>
            <a:r>
              <a:rPr lang="tr-TR" sz="2400" b="1" u="sng" dirty="0" smtClean="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ALINACAK ÖNLEYİCİ VE SINIRLANDIRICI TEDBİRLER</a:t>
            </a:r>
          </a:p>
          <a:p>
            <a:pPr marL="408940">
              <a:lnSpc>
                <a:spcPct val="115000"/>
              </a:lnSpc>
              <a:spcAft>
                <a:spcPts val="0"/>
              </a:spcAft>
            </a:pPr>
            <a:endParaRPr lang="tr-TR" sz="2400" b="1" u="sng"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408940">
              <a:lnSpc>
                <a:spcPct val="115000"/>
              </a:lnSpc>
              <a:spcAft>
                <a:spcPts val="0"/>
              </a:spcAft>
            </a:pPr>
            <a:r>
              <a:rPr lang="tr-TR" sz="2000" dirty="0" smtClean="0">
                <a:effectLst/>
                <a:latin typeface="Calibri" panose="020F0502020204030204" pitchFamily="34" charset="0"/>
                <a:ea typeface="Times New Roman" panose="02020603050405020304" pitchFamily="18" charset="0"/>
                <a:cs typeface="Calibri" panose="020F0502020204030204" pitchFamily="34" charset="0"/>
              </a:rPr>
              <a:t>1. Sel, su baskını vb. durumlar için çalışanlara eğitimler verilecektir.</a:t>
            </a:r>
            <a:endParaRPr lang="tr-TR" sz="20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408940">
              <a:lnSpc>
                <a:spcPct val="115000"/>
              </a:lnSpc>
              <a:spcAft>
                <a:spcPts val="0"/>
              </a:spcAft>
            </a:pPr>
            <a:r>
              <a:rPr lang="tr-TR" sz="2000" dirty="0" smtClean="0">
                <a:effectLst/>
                <a:latin typeface="Calibri" panose="020F0502020204030204" pitchFamily="34" charset="0"/>
                <a:ea typeface="Times New Roman" panose="02020603050405020304" pitchFamily="18" charset="0"/>
                <a:cs typeface="Calibri" panose="020F0502020204030204" pitchFamily="34" charset="0"/>
              </a:rPr>
              <a:t>2. Bu durumlar için acil durum ekipleri oluşturularak gerekli eğitimleri verilecektir.</a:t>
            </a:r>
            <a:endParaRPr lang="tr-TR" sz="20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408940">
              <a:lnSpc>
                <a:spcPct val="115000"/>
              </a:lnSpc>
              <a:spcAft>
                <a:spcPts val="0"/>
              </a:spcAft>
            </a:pPr>
            <a:r>
              <a:rPr lang="tr-TR" sz="2000" dirty="0" smtClean="0">
                <a:effectLst/>
                <a:latin typeface="Calibri" panose="020F0502020204030204" pitchFamily="34" charset="0"/>
                <a:ea typeface="Times New Roman" panose="02020603050405020304" pitchFamily="18" charset="0"/>
                <a:cs typeface="Calibri" panose="020F0502020204030204" pitchFamily="34" charset="0"/>
              </a:rPr>
              <a:t>3. Arama ,kurtarma ve tahliye için araç ve gereçler hazır olacaktır.</a:t>
            </a:r>
          </a:p>
          <a:p>
            <a:pPr marL="408940">
              <a:lnSpc>
                <a:spcPct val="115000"/>
              </a:lnSpc>
              <a:spcAft>
                <a:spcPts val="0"/>
              </a:spcAft>
            </a:pPr>
            <a:endParaRPr lang="tr-TR" sz="20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408940">
              <a:lnSpc>
                <a:spcPct val="115000"/>
              </a:lnSpc>
              <a:spcAft>
                <a:spcPts val="0"/>
              </a:spcAft>
            </a:pPr>
            <a:r>
              <a:rPr lang="tr-TR" sz="2400" b="1" u="sng" dirty="0" smtClean="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UYGULANACAK MÜDAHALE YÖNTEMLERİ</a:t>
            </a:r>
          </a:p>
          <a:p>
            <a:pPr marL="408940">
              <a:lnSpc>
                <a:spcPct val="115000"/>
              </a:lnSpc>
              <a:spcAft>
                <a:spcPts val="0"/>
              </a:spcAft>
            </a:pPr>
            <a:endParaRPr lang="tr-TR" sz="2400" b="1" u="sng"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408940">
              <a:lnSpc>
                <a:spcPct val="115000"/>
              </a:lnSpc>
              <a:spcAft>
                <a:spcPts val="0"/>
              </a:spcAft>
            </a:pPr>
            <a:r>
              <a:rPr lang="tr-TR" sz="2000" dirty="0" smtClean="0">
                <a:effectLst/>
                <a:latin typeface="Calibri" panose="020F0502020204030204" pitchFamily="34" charset="0"/>
                <a:ea typeface="Times New Roman" panose="02020603050405020304" pitchFamily="18" charset="0"/>
                <a:cs typeface="Calibri" panose="020F0502020204030204" pitchFamily="34" charset="0"/>
              </a:rPr>
              <a:t>1. Telaşlanmayınız; Eğer sel veya su baskını çok şiddetli ve büyük ise durumu çevrenize ve sorumlu kişilere duyurunuz.</a:t>
            </a:r>
            <a:endParaRPr lang="tr-TR" sz="20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408940">
              <a:lnSpc>
                <a:spcPct val="115000"/>
              </a:lnSpc>
              <a:spcAft>
                <a:spcPts val="0"/>
              </a:spcAft>
            </a:pPr>
            <a:r>
              <a:rPr lang="tr-TR" sz="2000" dirty="0" smtClean="0">
                <a:effectLst/>
                <a:latin typeface="Calibri" panose="020F0502020204030204" pitchFamily="34" charset="0"/>
                <a:ea typeface="Times New Roman" panose="02020603050405020304" pitchFamily="18" charset="0"/>
                <a:cs typeface="Calibri" panose="020F0502020204030204" pitchFamily="34" charset="0"/>
              </a:rPr>
              <a:t>2. Olayın olduğu bölüm personelini toplanma bölgesinde toplayınız.</a:t>
            </a:r>
            <a:endParaRPr lang="tr-TR" sz="20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408940">
              <a:lnSpc>
                <a:spcPct val="115000"/>
              </a:lnSpc>
              <a:spcAft>
                <a:spcPts val="0"/>
              </a:spcAft>
            </a:pPr>
            <a:r>
              <a:rPr lang="tr-TR" sz="2000" dirty="0" smtClean="0">
                <a:effectLst/>
                <a:latin typeface="Calibri" panose="020F0502020204030204" pitchFamily="34" charset="0"/>
                <a:ea typeface="Times New Roman" panose="02020603050405020304" pitchFamily="18" charset="0"/>
                <a:cs typeface="Calibri" panose="020F0502020204030204" pitchFamily="34" charset="0"/>
              </a:rPr>
              <a:t>3. Trafodan enerjiyi kesiniz ve gaz vanalarını kapalı duruma getiriniz.</a:t>
            </a:r>
            <a:endParaRPr lang="tr-TR" sz="20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408940">
              <a:lnSpc>
                <a:spcPct val="115000"/>
              </a:lnSpc>
              <a:spcAft>
                <a:spcPts val="0"/>
              </a:spcAft>
            </a:pPr>
            <a:r>
              <a:rPr lang="tr-TR" sz="2000" dirty="0" smtClean="0">
                <a:effectLst/>
                <a:latin typeface="Calibri" panose="020F0502020204030204" pitchFamily="34" charset="0"/>
                <a:ea typeface="Times New Roman" panose="02020603050405020304" pitchFamily="18" charset="0"/>
                <a:cs typeface="Calibri" panose="020F0502020204030204" pitchFamily="34" charset="0"/>
              </a:rPr>
              <a:t>4. Olay kontrol edilemeyecek şiddette ise Sivil Savunmaya haber veriniz.</a:t>
            </a:r>
            <a:endParaRPr lang="tr-TR" sz="20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408940">
              <a:lnSpc>
                <a:spcPct val="115000"/>
              </a:lnSpc>
              <a:spcAft>
                <a:spcPts val="0"/>
              </a:spcAft>
            </a:pPr>
            <a:r>
              <a:rPr lang="tr-TR" sz="2000" dirty="0" smtClean="0">
                <a:effectLst/>
                <a:latin typeface="Calibri" panose="020F0502020204030204" pitchFamily="34" charset="0"/>
                <a:ea typeface="Times New Roman" panose="02020603050405020304" pitchFamily="18" charset="0"/>
                <a:cs typeface="Calibri" panose="020F0502020204030204" pitchFamily="34" charset="0"/>
              </a:rPr>
              <a:t>5. Açık pencere ve kapıları kapatarak yayılmasını engelleyin.</a:t>
            </a:r>
            <a:endParaRPr lang="tr-TR" sz="20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408940">
              <a:lnSpc>
                <a:spcPct val="115000"/>
              </a:lnSpc>
              <a:spcAft>
                <a:spcPts val="0"/>
              </a:spcAft>
            </a:pPr>
            <a:r>
              <a:rPr lang="tr-TR" sz="2000" dirty="0" smtClean="0">
                <a:effectLst/>
                <a:latin typeface="Calibri" panose="020F0502020204030204" pitchFamily="34" charset="0"/>
                <a:ea typeface="Times New Roman" panose="02020603050405020304" pitchFamily="18" charset="0"/>
                <a:cs typeface="Calibri" panose="020F0502020204030204" pitchFamily="34" charset="0"/>
              </a:rPr>
              <a:t>6. Önce canlıları ve daha sonra kıymetli eşya ve dokümanları kurtarınız.</a:t>
            </a:r>
            <a:endParaRPr lang="tr-TR" sz="20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408940">
              <a:lnSpc>
                <a:spcPct val="115000"/>
              </a:lnSpc>
              <a:spcAft>
                <a:spcPts val="1000"/>
              </a:spcAft>
            </a:pPr>
            <a:r>
              <a:rPr lang="tr-TR" sz="2000" dirty="0" smtClean="0">
                <a:effectLst/>
                <a:latin typeface="Calibri" panose="020F0502020204030204" pitchFamily="34" charset="0"/>
                <a:ea typeface="Times New Roman" panose="02020603050405020304" pitchFamily="18" charset="0"/>
                <a:cs typeface="Calibri" panose="020F0502020204030204" pitchFamily="34" charset="0"/>
              </a:rPr>
              <a:t>7. Yaralılara ilkyardım müdahalesini yapınız.</a:t>
            </a:r>
            <a:endParaRPr lang="tr-TR" sz="20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129201225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5386967" y="137452"/>
            <a:ext cx="822661" cy="646331"/>
          </a:xfrm>
          <a:prstGeom prst="rect">
            <a:avLst/>
          </a:prstGeom>
        </p:spPr>
        <p:txBody>
          <a:bodyPr wrap="none">
            <a:spAutoFit/>
          </a:bodyPr>
          <a:lstStyle/>
          <a:p>
            <a:r>
              <a:rPr lang="tr-TR" sz="3600" b="1" dirty="0" smtClean="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SEL</a:t>
            </a:r>
            <a:endParaRPr lang="tr-TR" sz="3600" dirty="0">
              <a:effectLst>
                <a:outerShdw blurRad="38100" dist="38100" dir="2700000" algn="tl">
                  <a:srgbClr val="000000">
                    <a:alpha val="43137"/>
                  </a:srgbClr>
                </a:outerShdw>
              </a:effectLst>
            </a:endParaRPr>
          </a:p>
        </p:txBody>
      </p:sp>
      <p:sp>
        <p:nvSpPr>
          <p:cNvPr id="4" name="Dikdörtgen 3"/>
          <p:cNvSpPr/>
          <p:nvPr/>
        </p:nvSpPr>
        <p:spPr>
          <a:xfrm>
            <a:off x="218211" y="1360494"/>
            <a:ext cx="11461172" cy="2145203"/>
          </a:xfrm>
          <a:prstGeom prst="rect">
            <a:avLst/>
          </a:prstGeom>
        </p:spPr>
        <p:txBody>
          <a:bodyPr wrap="square">
            <a:spAutoFit/>
          </a:bodyPr>
          <a:lstStyle/>
          <a:p>
            <a:pPr marL="408940">
              <a:lnSpc>
                <a:spcPct val="115000"/>
              </a:lnSpc>
              <a:spcAft>
                <a:spcPts val="0"/>
              </a:spcAft>
            </a:pPr>
            <a:r>
              <a:rPr lang="tr-TR" sz="2400" b="1" u="sng" dirty="0" smtClean="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UYGULANACAK TAHLİYE YÖNTEMLERİ</a:t>
            </a:r>
          </a:p>
          <a:p>
            <a:pPr marL="408940">
              <a:lnSpc>
                <a:spcPct val="115000"/>
              </a:lnSpc>
              <a:spcAft>
                <a:spcPts val="0"/>
              </a:spcAft>
            </a:pPr>
            <a:endParaRPr lang="tr-TR" sz="3200" b="1" u="sng"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408940">
              <a:lnSpc>
                <a:spcPct val="115000"/>
              </a:lnSpc>
              <a:spcAft>
                <a:spcPts val="0"/>
              </a:spcAft>
            </a:pPr>
            <a:r>
              <a:rPr lang="tr-TR" sz="2000" dirty="0" smtClean="0">
                <a:effectLst/>
                <a:latin typeface="Calibri" panose="020F0502020204030204" pitchFamily="34" charset="0"/>
                <a:ea typeface="Times New Roman" panose="02020603050405020304" pitchFamily="18" charset="0"/>
                <a:cs typeface="Calibri" panose="020F0502020204030204" pitchFamily="34" charset="0"/>
              </a:rPr>
              <a:t>1. Tahliye ekipleri binada hazır olacaklar. Kamu kurum ve kuruluşlarına tahliyede yardımcı olacaklar.</a:t>
            </a:r>
            <a:endParaRPr lang="tr-TR" sz="20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408940">
              <a:lnSpc>
                <a:spcPct val="115000"/>
              </a:lnSpc>
              <a:spcAft>
                <a:spcPts val="0"/>
              </a:spcAft>
            </a:pPr>
            <a:r>
              <a:rPr lang="tr-TR" sz="2000" dirty="0" smtClean="0">
                <a:effectLst/>
                <a:latin typeface="Calibri" panose="020F0502020204030204" pitchFamily="34" charset="0"/>
                <a:ea typeface="Times New Roman" panose="02020603050405020304" pitchFamily="18" charset="0"/>
                <a:cs typeface="Calibri" panose="020F0502020204030204" pitchFamily="34" charset="0"/>
              </a:rPr>
              <a:t>2. Yaralılar öncelikli olmak kaydı ile sakin ve teker teker toplanma yerlerine sevki sağlanacaktır.</a:t>
            </a:r>
            <a:endParaRPr lang="tr-TR" sz="20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408940">
              <a:lnSpc>
                <a:spcPct val="115000"/>
              </a:lnSpc>
              <a:spcAft>
                <a:spcPts val="1000"/>
              </a:spcAft>
            </a:pPr>
            <a:r>
              <a:rPr lang="tr-TR" sz="2000" dirty="0" smtClean="0">
                <a:effectLst/>
                <a:latin typeface="Calibri" panose="020F0502020204030204" pitchFamily="34" charset="0"/>
                <a:ea typeface="Times New Roman" panose="02020603050405020304" pitchFamily="18" charset="0"/>
                <a:cs typeface="Calibri" panose="020F0502020204030204" pitchFamily="34" charset="0"/>
              </a:rPr>
              <a:t>3. Sayımları tutularak sağlıklı veriler yetkililere bildirilecektir.</a:t>
            </a:r>
            <a:endParaRPr lang="tr-TR" sz="20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328795439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2372690" y="220579"/>
            <a:ext cx="7099444" cy="523220"/>
          </a:xfrm>
          <a:prstGeom prst="rect">
            <a:avLst/>
          </a:prstGeom>
        </p:spPr>
        <p:txBody>
          <a:bodyPr wrap="none">
            <a:spAutoFit/>
          </a:bodyPr>
          <a:lstStyle/>
          <a:p>
            <a:r>
              <a:rPr lang="tr-TR" sz="2800" b="1" u="sng" dirty="0" smtClean="0">
                <a:latin typeface="Calibri" panose="020F0502020204030204" pitchFamily="34" charset="0"/>
                <a:ea typeface="Times New Roman" panose="02020603050405020304" pitchFamily="18" charset="0"/>
                <a:cs typeface="Calibri" panose="020F0502020204030204" pitchFamily="34" charset="0"/>
              </a:rPr>
              <a:t>8</a:t>
            </a:r>
            <a:r>
              <a:rPr lang="tr-TR" sz="2800" b="1" u="sng" dirty="0" smtClean="0">
                <a:effectLst/>
                <a:latin typeface="Calibri" panose="020F0502020204030204" pitchFamily="34" charset="0"/>
                <a:ea typeface="Times New Roman" panose="02020603050405020304" pitchFamily="18" charset="0"/>
                <a:cs typeface="Calibri" panose="020F0502020204030204" pitchFamily="34" charset="0"/>
              </a:rPr>
              <a:t>.ADIM: </a:t>
            </a:r>
            <a:r>
              <a:rPr lang="tr-TR" sz="2800" b="1" dirty="0" smtClean="0">
                <a:effectLst/>
                <a:latin typeface="Calibri" panose="020F0502020204030204" pitchFamily="34" charset="0"/>
                <a:ea typeface="Times New Roman" panose="02020603050405020304" pitchFamily="18" charset="0"/>
                <a:cs typeface="Calibri" panose="020F0502020204030204" pitchFamily="34" charset="0"/>
              </a:rPr>
              <a:t>Seçinizden «YANGIN» seçeneği seçilir.</a:t>
            </a:r>
            <a:endParaRPr lang="tr-TR" sz="2800" b="1" dirty="0"/>
          </a:p>
        </p:txBody>
      </p:sp>
      <p:pic>
        <p:nvPicPr>
          <p:cNvPr id="2" name="Resim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24776" y="743799"/>
            <a:ext cx="11443483" cy="6048375"/>
          </a:xfrm>
          <a:prstGeom prst="rect">
            <a:avLst/>
          </a:prstGeom>
        </p:spPr>
      </p:pic>
    </p:spTree>
    <p:extLst>
      <p:ext uri="{BB962C8B-B14F-4D97-AF65-F5344CB8AC3E}">
        <p14:creationId xmlns="" xmlns:p14="http://schemas.microsoft.com/office/powerpoint/2010/main" val="21713225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640081" y="158234"/>
            <a:ext cx="1693733" cy="646331"/>
          </a:xfrm>
          <a:prstGeom prst="rect">
            <a:avLst/>
          </a:prstGeom>
        </p:spPr>
        <p:txBody>
          <a:bodyPr wrap="none">
            <a:spAutoFit/>
          </a:bodyPr>
          <a:lstStyle/>
          <a:p>
            <a:r>
              <a:rPr lang="tr-TR" sz="3600" b="1" dirty="0" smtClean="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YANGIN</a:t>
            </a:r>
            <a:endParaRPr lang="tr-TR" sz="3600" dirty="0">
              <a:effectLst>
                <a:outerShdw blurRad="38100" dist="38100" dir="2700000" algn="tl">
                  <a:srgbClr val="000000">
                    <a:alpha val="43137"/>
                  </a:srgbClr>
                </a:outerShdw>
              </a:effectLst>
            </a:endParaRPr>
          </a:p>
        </p:txBody>
      </p:sp>
      <p:sp>
        <p:nvSpPr>
          <p:cNvPr id="3" name="Dikdörtgen 2"/>
          <p:cNvSpPr/>
          <p:nvPr/>
        </p:nvSpPr>
        <p:spPr>
          <a:xfrm>
            <a:off x="115910" y="1575450"/>
            <a:ext cx="11951594" cy="2853089"/>
          </a:xfrm>
          <a:prstGeom prst="rect">
            <a:avLst/>
          </a:prstGeom>
        </p:spPr>
        <p:txBody>
          <a:bodyPr wrap="square">
            <a:spAutoFit/>
          </a:bodyPr>
          <a:lstStyle/>
          <a:p>
            <a:pPr marL="408940">
              <a:lnSpc>
                <a:spcPct val="115000"/>
              </a:lnSpc>
              <a:spcAft>
                <a:spcPts val="0"/>
              </a:spcAft>
            </a:pPr>
            <a:r>
              <a:rPr lang="tr-TR" sz="2400" b="1" dirty="0" smtClean="0">
                <a:solidFill>
                  <a:srgbClr val="FF0000"/>
                </a:solidFill>
                <a:latin typeface="Calibri" panose="020F0502020204030204" pitchFamily="34" charset="0"/>
                <a:ea typeface="Times New Roman" panose="02020603050405020304" pitchFamily="18" charset="0"/>
                <a:cs typeface="Calibri" panose="020F0502020204030204" pitchFamily="34" charset="0"/>
              </a:rPr>
              <a:t>   </a:t>
            </a:r>
            <a:r>
              <a:rPr lang="tr-TR" sz="2400" b="1" u="sng" dirty="0" smtClean="0">
                <a:solidFill>
                  <a:srgbClr val="FF0000"/>
                </a:solidFill>
                <a:latin typeface="Calibri" panose="020F0502020204030204" pitchFamily="34" charset="0"/>
                <a:ea typeface="Times New Roman" panose="02020603050405020304" pitchFamily="18" charset="0"/>
                <a:cs typeface="Calibri" panose="020F0502020204030204" pitchFamily="34" charset="0"/>
              </a:rPr>
              <a:t>ALINACAK ÖNLEYİCİ VE SINIRLANDIRICI TEDBİRLER</a:t>
            </a:r>
          </a:p>
          <a:p>
            <a:pPr marL="408940">
              <a:lnSpc>
                <a:spcPct val="115000"/>
              </a:lnSpc>
              <a:spcAft>
                <a:spcPts val="0"/>
              </a:spcAft>
            </a:pPr>
            <a:endParaRPr lang="tr-TR" sz="3200" b="1" u="sng" dirty="0" smtClean="0">
              <a:latin typeface="Calibri" panose="020F0502020204030204" pitchFamily="34" charset="0"/>
              <a:ea typeface="Times New Roman" panose="02020603050405020304" pitchFamily="18" charset="0"/>
              <a:cs typeface="Times New Roman" panose="02020603050405020304" pitchFamily="18" charset="0"/>
            </a:endParaRPr>
          </a:p>
          <a:p>
            <a:pPr marL="637540">
              <a:lnSpc>
                <a:spcPct val="115000"/>
              </a:lnSpc>
              <a:spcAft>
                <a:spcPts val="0"/>
              </a:spcAft>
            </a:pPr>
            <a:r>
              <a:rPr lang="tr-TR" sz="2000" dirty="0" smtClean="0">
                <a:effectLst/>
                <a:latin typeface="Calibri" panose="020F0502020204030204" pitchFamily="34" charset="0"/>
                <a:ea typeface="Times New Roman" panose="02020603050405020304" pitchFamily="18" charset="0"/>
                <a:cs typeface="Calibri" panose="020F0502020204030204" pitchFamily="34" charset="0"/>
              </a:rPr>
              <a:t>1. Yangından korunma ve güvenlik tedbirler alınacaktır.</a:t>
            </a:r>
            <a:endParaRPr lang="tr-TR" sz="20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637540">
              <a:lnSpc>
                <a:spcPct val="115000"/>
              </a:lnSpc>
              <a:spcAft>
                <a:spcPts val="0"/>
              </a:spcAft>
            </a:pPr>
            <a:r>
              <a:rPr lang="tr-TR" sz="2000" dirty="0" smtClean="0">
                <a:effectLst/>
                <a:latin typeface="Calibri" panose="020F0502020204030204" pitchFamily="34" charset="0"/>
                <a:ea typeface="Times New Roman" panose="02020603050405020304" pitchFamily="18" charset="0"/>
                <a:cs typeface="Calibri" panose="020F0502020204030204" pitchFamily="34" charset="0"/>
              </a:rPr>
              <a:t>2. Yangın söndürme ekipman ve aletleri hazırlanacaktır.</a:t>
            </a:r>
            <a:endParaRPr lang="tr-TR" sz="20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637540">
              <a:lnSpc>
                <a:spcPct val="115000"/>
              </a:lnSpc>
              <a:spcAft>
                <a:spcPts val="0"/>
              </a:spcAft>
            </a:pPr>
            <a:r>
              <a:rPr lang="tr-TR" sz="2000" dirty="0" smtClean="0">
                <a:effectLst/>
                <a:latin typeface="Calibri" panose="020F0502020204030204" pitchFamily="34" charset="0"/>
                <a:ea typeface="Times New Roman" panose="02020603050405020304" pitchFamily="18" charset="0"/>
                <a:cs typeface="Calibri" panose="020F0502020204030204" pitchFamily="34" charset="0"/>
              </a:rPr>
              <a:t>3. Yangın söndürme ekiplerine ve çalışanlara söndürme ve müdahale eğitimleri verilecektir.</a:t>
            </a:r>
            <a:endParaRPr lang="tr-TR" sz="20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637540">
              <a:lnSpc>
                <a:spcPct val="115000"/>
              </a:lnSpc>
              <a:spcAft>
                <a:spcPts val="0"/>
              </a:spcAft>
            </a:pPr>
            <a:r>
              <a:rPr lang="tr-TR" sz="2000" dirty="0" smtClean="0">
                <a:latin typeface="Calibri" panose="020F0502020204030204" pitchFamily="34" charset="0"/>
                <a:ea typeface="Times New Roman" panose="02020603050405020304" pitchFamily="18" charset="0"/>
                <a:cs typeface="Calibri" panose="020F0502020204030204" pitchFamily="34" charset="0"/>
              </a:rPr>
              <a:t>İş Sağlığı ve Güvenliği P</a:t>
            </a:r>
            <a:r>
              <a:rPr lang="tr-TR" sz="2000" dirty="0" smtClean="0">
                <a:effectLst/>
                <a:latin typeface="Calibri" panose="020F0502020204030204" pitchFamily="34" charset="0"/>
                <a:ea typeface="Times New Roman" panose="02020603050405020304" pitchFamily="18" charset="0"/>
                <a:cs typeface="Calibri" panose="020F0502020204030204" pitchFamily="34" charset="0"/>
              </a:rPr>
              <a:t>anosu oluşturularak yangın hakkında çalışanlarda bu hususta kültür oluşturulacaktır.</a:t>
            </a:r>
            <a:endParaRPr lang="tr-TR" sz="20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637540">
              <a:lnSpc>
                <a:spcPct val="115000"/>
              </a:lnSpc>
              <a:spcAft>
                <a:spcPts val="1000"/>
              </a:spcAft>
            </a:pPr>
            <a:r>
              <a:rPr lang="tr-TR" sz="2000" dirty="0" smtClean="0">
                <a:effectLst/>
                <a:latin typeface="Calibri" panose="020F0502020204030204" pitchFamily="34" charset="0"/>
                <a:ea typeface="Times New Roman" panose="02020603050405020304" pitchFamily="18" charset="0"/>
                <a:cs typeface="Calibri" panose="020F0502020204030204" pitchFamily="34" charset="0"/>
              </a:rPr>
              <a:t>4. Yangında kamu ve kurumlarla işbirliği yapılacaktır.</a:t>
            </a:r>
            <a:endParaRPr lang="tr-TR" sz="20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380277419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640081" y="158234"/>
            <a:ext cx="1693733" cy="646331"/>
          </a:xfrm>
          <a:prstGeom prst="rect">
            <a:avLst/>
          </a:prstGeom>
        </p:spPr>
        <p:txBody>
          <a:bodyPr wrap="none">
            <a:spAutoFit/>
          </a:bodyPr>
          <a:lstStyle/>
          <a:p>
            <a:r>
              <a:rPr lang="tr-TR" sz="3600" b="1" dirty="0" smtClean="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YANGIN</a:t>
            </a:r>
            <a:endParaRPr lang="tr-TR" sz="3600" dirty="0">
              <a:effectLst>
                <a:outerShdw blurRad="38100" dist="38100" dir="2700000" algn="tl">
                  <a:srgbClr val="000000">
                    <a:alpha val="43137"/>
                  </a:srgbClr>
                </a:outerShdw>
              </a:effectLst>
            </a:endParaRPr>
          </a:p>
        </p:txBody>
      </p:sp>
      <p:sp>
        <p:nvSpPr>
          <p:cNvPr id="4" name="Dikdörtgen 3"/>
          <p:cNvSpPr/>
          <p:nvPr/>
        </p:nvSpPr>
        <p:spPr>
          <a:xfrm>
            <a:off x="-405245" y="1350896"/>
            <a:ext cx="12396355" cy="4814395"/>
          </a:xfrm>
          <a:prstGeom prst="rect">
            <a:avLst/>
          </a:prstGeom>
        </p:spPr>
        <p:txBody>
          <a:bodyPr wrap="square">
            <a:spAutoFit/>
          </a:bodyPr>
          <a:lstStyle/>
          <a:p>
            <a:pPr marL="408940">
              <a:lnSpc>
                <a:spcPct val="115000"/>
              </a:lnSpc>
              <a:spcAft>
                <a:spcPts val="0"/>
              </a:spcAft>
            </a:pPr>
            <a:r>
              <a:rPr lang="tr-TR" sz="2400" b="1" dirty="0" smtClean="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tr-TR" sz="2400" b="1" u="sng" dirty="0" smtClean="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UYGULANACAK MÜDAHALE YÖNTEMLERİ</a:t>
            </a:r>
          </a:p>
          <a:p>
            <a:pPr marL="408940">
              <a:lnSpc>
                <a:spcPct val="115000"/>
              </a:lnSpc>
              <a:spcAft>
                <a:spcPts val="0"/>
              </a:spcAft>
            </a:pPr>
            <a:endParaRPr lang="tr-TR" sz="2400" b="1" u="sng" dirty="0" smtClean="0">
              <a:solidFill>
                <a:srgbClr val="FF0000"/>
              </a:solidFill>
              <a:effectLst/>
              <a:latin typeface="Calibri" panose="020F0502020204030204" pitchFamily="34" charset="0"/>
              <a:ea typeface="Times New Roman" panose="02020603050405020304" pitchFamily="18" charset="0"/>
              <a:cs typeface="Calibri" panose="020F0502020204030204" pitchFamily="34" charset="0"/>
            </a:endParaRPr>
          </a:p>
          <a:p>
            <a:pPr marL="637540" algn="just">
              <a:lnSpc>
                <a:spcPct val="115000"/>
              </a:lnSpc>
              <a:spcAft>
                <a:spcPts val="0"/>
              </a:spcAft>
            </a:pPr>
            <a:r>
              <a:rPr lang="tr-TR" sz="2000" dirty="0" smtClean="0">
                <a:effectLst/>
                <a:latin typeface="Calibri" panose="020F0502020204030204" pitchFamily="34" charset="0"/>
                <a:ea typeface="Times New Roman" panose="02020603050405020304" pitchFamily="18" charset="0"/>
                <a:cs typeface="Calibri" panose="020F0502020204030204" pitchFamily="34" charset="0"/>
              </a:rPr>
              <a:t>1. Telaşlanmayınız, yangını çevrenize ve sorumlu kişilere duyurunuz.</a:t>
            </a:r>
            <a:endParaRPr lang="tr-TR" sz="20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637540" algn="just">
              <a:lnSpc>
                <a:spcPct val="115000"/>
              </a:lnSpc>
              <a:spcAft>
                <a:spcPts val="0"/>
              </a:spcAft>
            </a:pPr>
            <a:r>
              <a:rPr lang="tr-TR" sz="2000" dirty="0" smtClean="0">
                <a:effectLst/>
                <a:latin typeface="Calibri" panose="020F0502020204030204" pitchFamily="34" charset="0"/>
                <a:ea typeface="Times New Roman" panose="02020603050405020304" pitchFamily="18" charset="0"/>
                <a:cs typeface="Calibri" panose="020F0502020204030204" pitchFamily="34" charset="0"/>
              </a:rPr>
              <a:t>2. Eğer yangın kendi imkanlarınızla söndüremeyecek kadar büyük ise; en kısa ve doğru olarak adrese, yangın cinsini      (elektrik, bina, akaryakıt </a:t>
            </a:r>
            <a:r>
              <a:rPr lang="tr-TR" sz="2000" dirty="0" err="1" smtClean="0">
                <a:effectLst/>
                <a:latin typeface="Calibri" panose="020F0502020204030204" pitchFamily="34" charset="0"/>
                <a:ea typeface="Times New Roman" panose="02020603050405020304" pitchFamily="18" charset="0"/>
                <a:cs typeface="Calibri" panose="020F0502020204030204" pitchFamily="34" charset="0"/>
              </a:rPr>
              <a:t>vb</a:t>
            </a:r>
            <a:r>
              <a:rPr lang="tr-TR" sz="2000" dirty="0" smtClean="0">
                <a:effectLst/>
                <a:latin typeface="Calibri" panose="020F0502020204030204" pitchFamily="34" charset="0"/>
                <a:ea typeface="Times New Roman" panose="02020603050405020304" pitchFamily="18" charset="0"/>
                <a:cs typeface="Calibri" panose="020F0502020204030204" pitchFamily="34" charset="0"/>
              </a:rPr>
              <a:t>) belirtmek suretiyle itfaiyeye haber veriniz.</a:t>
            </a:r>
            <a:endParaRPr lang="tr-TR" sz="20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637540" algn="just">
              <a:lnSpc>
                <a:spcPct val="115000"/>
              </a:lnSpc>
              <a:spcAft>
                <a:spcPts val="0"/>
              </a:spcAft>
            </a:pPr>
            <a:r>
              <a:rPr lang="tr-TR" sz="2000" dirty="0" smtClean="0">
                <a:effectLst/>
                <a:latin typeface="Calibri" panose="020F0502020204030204" pitchFamily="34" charset="0"/>
                <a:ea typeface="Times New Roman" panose="02020603050405020304" pitchFamily="18" charset="0"/>
                <a:cs typeface="Calibri" panose="020F0502020204030204" pitchFamily="34" charset="0"/>
              </a:rPr>
              <a:t>3. Doğalgaz vanalarını, elektrik şalterlerini, kapı ve pencereleri kapatınız.</a:t>
            </a:r>
            <a:endParaRPr lang="tr-TR" sz="20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637540" algn="just">
              <a:lnSpc>
                <a:spcPct val="115000"/>
              </a:lnSpc>
              <a:spcAft>
                <a:spcPts val="0"/>
              </a:spcAft>
            </a:pPr>
            <a:r>
              <a:rPr lang="tr-TR" sz="2000" dirty="0" smtClean="0">
                <a:effectLst/>
                <a:latin typeface="Calibri" panose="020F0502020204030204" pitchFamily="34" charset="0"/>
                <a:ea typeface="Times New Roman" panose="02020603050405020304" pitchFamily="18" charset="0"/>
                <a:cs typeface="Calibri" panose="020F0502020204030204" pitchFamily="34" charset="0"/>
              </a:rPr>
              <a:t>4. Yanıcı maddeleri uzaklaştırınız. Bunları yaparken kendinizi ve başkalarını tehlikeye atmayınız.</a:t>
            </a:r>
            <a:endParaRPr lang="tr-TR" sz="20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637540" algn="just">
              <a:lnSpc>
                <a:spcPct val="115000"/>
              </a:lnSpc>
              <a:spcAft>
                <a:spcPts val="0"/>
              </a:spcAft>
            </a:pPr>
            <a:r>
              <a:rPr lang="tr-TR" sz="2000" dirty="0" smtClean="0">
                <a:effectLst/>
                <a:latin typeface="Calibri" panose="020F0502020204030204" pitchFamily="34" charset="0"/>
                <a:ea typeface="Times New Roman" panose="02020603050405020304" pitchFamily="18" charset="0"/>
                <a:cs typeface="Calibri" panose="020F0502020204030204" pitchFamily="34" charset="0"/>
              </a:rPr>
              <a:t>5. Yangın tehlikesinde koşuşturmayı ve paniği engelleyiniz. Tüm personeli toplanma bölgesinde toplayınız.</a:t>
            </a:r>
            <a:endParaRPr lang="tr-TR" sz="20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637540" algn="just">
              <a:lnSpc>
                <a:spcPct val="115000"/>
              </a:lnSpc>
              <a:spcAft>
                <a:spcPts val="0"/>
              </a:spcAft>
            </a:pPr>
            <a:r>
              <a:rPr lang="tr-TR" sz="2000" dirty="0" smtClean="0">
                <a:effectLst/>
                <a:latin typeface="Calibri" panose="020F0502020204030204" pitchFamily="34" charset="0"/>
                <a:ea typeface="Times New Roman" panose="02020603050405020304" pitchFamily="18" charset="0"/>
                <a:cs typeface="Calibri" panose="020F0502020204030204" pitchFamily="34" charset="0"/>
              </a:rPr>
              <a:t>6. İtfaiye gelinceye kadar Acil Durum Ekipmanları kullanma talimatına uygun olarak yangını söndürmeye çalışınız. İtfaiye geldikten sonra İtfaiye ekibinin emrine giriniz.</a:t>
            </a:r>
            <a:endParaRPr lang="tr-TR" sz="20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637540" algn="just">
              <a:lnSpc>
                <a:spcPct val="115000"/>
              </a:lnSpc>
              <a:spcAft>
                <a:spcPts val="0"/>
              </a:spcAft>
            </a:pPr>
            <a:r>
              <a:rPr lang="tr-TR" sz="2000" dirty="0" smtClean="0">
                <a:effectLst/>
                <a:latin typeface="Calibri" panose="020F0502020204030204" pitchFamily="34" charset="0"/>
                <a:ea typeface="Times New Roman" panose="02020603050405020304" pitchFamily="18" charset="0"/>
                <a:cs typeface="Calibri" panose="020F0502020204030204" pitchFamily="34" charset="0"/>
              </a:rPr>
              <a:t>7. Görevlilerden başka kişilerin yangın sahasına girmesine engel olunuz.</a:t>
            </a:r>
            <a:endParaRPr lang="tr-TR" sz="20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637540" algn="just">
              <a:lnSpc>
                <a:spcPct val="115000"/>
              </a:lnSpc>
              <a:spcAft>
                <a:spcPts val="0"/>
              </a:spcAft>
            </a:pPr>
            <a:r>
              <a:rPr lang="tr-TR" sz="2000" dirty="0" smtClean="0">
                <a:effectLst/>
                <a:latin typeface="Calibri" panose="020F0502020204030204" pitchFamily="34" charset="0"/>
                <a:ea typeface="Times New Roman" panose="02020603050405020304" pitchFamily="18" charset="0"/>
                <a:cs typeface="Calibri" panose="020F0502020204030204" pitchFamily="34" charset="0"/>
              </a:rPr>
              <a:t>8. Önce canlıları ve daha sonra kıymetli eşya ve dokümanları kurtarınız.</a:t>
            </a:r>
            <a:endParaRPr lang="tr-TR" sz="20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637540" algn="just">
              <a:lnSpc>
                <a:spcPct val="115000"/>
              </a:lnSpc>
              <a:spcAft>
                <a:spcPts val="1000"/>
              </a:spcAft>
            </a:pPr>
            <a:r>
              <a:rPr lang="tr-TR" sz="2000" dirty="0" smtClean="0">
                <a:effectLst/>
                <a:latin typeface="Calibri" panose="020F0502020204030204" pitchFamily="34" charset="0"/>
                <a:ea typeface="Times New Roman" panose="02020603050405020304" pitchFamily="18" charset="0"/>
                <a:cs typeface="Calibri" panose="020F0502020204030204" pitchFamily="34" charset="0"/>
              </a:rPr>
              <a:t>9. Yaralılara ilkyardım müdahalesini yapınız.</a:t>
            </a:r>
            <a:endParaRPr lang="tr-TR" sz="20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239420525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640081" y="158234"/>
            <a:ext cx="1693733" cy="646331"/>
          </a:xfrm>
          <a:prstGeom prst="rect">
            <a:avLst/>
          </a:prstGeom>
        </p:spPr>
        <p:txBody>
          <a:bodyPr wrap="none">
            <a:spAutoFit/>
          </a:bodyPr>
          <a:lstStyle/>
          <a:p>
            <a:r>
              <a:rPr lang="tr-TR" sz="3600" b="1" dirty="0" smtClean="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YANGIN</a:t>
            </a:r>
            <a:endParaRPr lang="tr-TR" sz="3600" dirty="0">
              <a:effectLst>
                <a:outerShdw blurRad="38100" dist="38100" dir="2700000" algn="tl">
                  <a:srgbClr val="000000">
                    <a:alpha val="43137"/>
                  </a:srgbClr>
                </a:outerShdw>
              </a:effectLst>
            </a:endParaRPr>
          </a:p>
        </p:txBody>
      </p:sp>
      <p:sp>
        <p:nvSpPr>
          <p:cNvPr id="3" name="Dikdörtgen 2"/>
          <p:cNvSpPr/>
          <p:nvPr/>
        </p:nvSpPr>
        <p:spPr>
          <a:xfrm>
            <a:off x="238991" y="1502555"/>
            <a:ext cx="11211791" cy="2145203"/>
          </a:xfrm>
          <a:prstGeom prst="rect">
            <a:avLst/>
          </a:prstGeom>
        </p:spPr>
        <p:txBody>
          <a:bodyPr wrap="square">
            <a:spAutoFit/>
          </a:bodyPr>
          <a:lstStyle/>
          <a:p>
            <a:pPr marL="408940">
              <a:lnSpc>
                <a:spcPct val="115000"/>
              </a:lnSpc>
              <a:spcAft>
                <a:spcPts val="0"/>
              </a:spcAft>
            </a:pPr>
            <a:r>
              <a:rPr lang="tr-TR" sz="2400" b="1" u="sng" dirty="0" smtClean="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UYGULANACAK TAHLİYE YÖNTEMLERİ</a:t>
            </a:r>
          </a:p>
          <a:p>
            <a:pPr marL="408940">
              <a:lnSpc>
                <a:spcPct val="115000"/>
              </a:lnSpc>
              <a:spcAft>
                <a:spcPts val="0"/>
              </a:spcAft>
            </a:pPr>
            <a:endParaRPr lang="tr-TR" sz="3200" b="1"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637540">
              <a:lnSpc>
                <a:spcPct val="115000"/>
              </a:lnSpc>
              <a:spcAft>
                <a:spcPts val="0"/>
              </a:spcAft>
            </a:pPr>
            <a:r>
              <a:rPr lang="tr-TR" sz="2000" dirty="0" smtClean="0">
                <a:effectLst/>
                <a:latin typeface="Calibri" panose="020F0502020204030204" pitchFamily="34" charset="0"/>
                <a:ea typeface="Times New Roman" panose="02020603050405020304" pitchFamily="18" charset="0"/>
                <a:cs typeface="Calibri" panose="020F0502020204030204" pitchFamily="34" charset="0"/>
              </a:rPr>
              <a:t>1. Tahliye ekipleri binada hazır olacaklar. </a:t>
            </a:r>
            <a:r>
              <a:rPr lang="tr-TR" sz="2000" dirty="0">
                <a:latin typeface="Calibri" panose="020F0502020204030204" pitchFamily="34" charset="0"/>
                <a:ea typeface="Times New Roman" panose="02020603050405020304" pitchFamily="18" charset="0"/>
                <a:cs typeface="Calibri" panose="020F0502020204030204" pitchFamily="34" charset="0"/>
              </a:rPr>
              <a:t>K</a:t>
            </a:r>
            <a:r>
              <a:rPr lang="tr-TR" sz="2000" dirty="0" smtClean="0">
                <a:effectLst/>
                <a:latin typeface="Calibri" panose="020F0502020204030204" pitchFamily="34" charset="0"/>
                <a:ea typeface="Times New Roman" panose="02020603050405020304" pitchFamily="18" charset="0"/>
                <a:cs typeface="Calibri" panose="020F0502020204030204" pitchFamily="34" charset="0"/>
              </a:rPr>
              <a:t>amu kurum ve kuruluşlarına tahliyede yardımcı olacaklar.</a:t>
            </a:r>
            <a:endParaRPr lang="tr-TR" sz="20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637540">
              <a:lnSpc>
                <a:spcPct val="115000"/>
              </a:lnSpc>
              <a:spcAft>
                <a:spcPts val="0"/>
              </a:spcAft>
            </a:pPr>
            <a:r>
              <a:rPr lang="tr-TR" sz="2000" dirty="0" smtClean="0">
                <a:effectLst/>
                <a:latin typeface="Calibri" panose="020F0502020204030204" pitchFamily="34" charset="0"/>
                <a:ea typeface="Times New Roman" panose="02020603050405020304" pitchFamily="18" charset="0"/>
                <a:cs typeface="Calibri" panose="020F0502020204030204" pitchFamily="34" charset="0"/>
              </a:rPr>
              <a:t>2. Yaralılar öncelikli olmak kaydı ile sakin ve teker teker toplanma yerlerine sevki sağlanacaktır.</a:t>
            </a:r>
            <a:endParaRPr lang="tr-TR" sz="20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637540">
              <a:lnSpc>
                <a:spcPct val="115000"/>
              </a:lnSpc>
              <a:spcAft>
                <a:spcPts val="1000"/>
              </a:spcAft>
            </a:pPr>
            <a:r>
              <a:rPr lang="tr-TR" sz="2000" dirty="0" smtClean="0">
                <a:effectLst/>
                <a:latin typeface="Calibri" panose="020F0502020204030204" pitchFamily="34" charset="0"/>
                <a:ea typeface="Times New Roman" panose="02020603050405020304" pitchFamily="18" charset="0"/>
                <a:cs typeface="Calibri" panose="020F0502020204030204" pitchFamily="34" charset="0"/>
              </a:rPr>
              <a:t>3. Sayımları tutularak sağlıklı veriler yetkililere bildirilecektir.</a:t>
            </a:r>
            <a:endParaRPr lang="tr-TR" sz="20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184350593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372690" y="220579"/>
            <a:ext cx="7115409" cy="523220"/>
          </a:xfrm>
          <a:prstGeom prst="rect">
            <a:avLst/>
          </a:prstGeom>
        </p:spPr>
        <p:txBody>
          <a:bodyPr wrap="none">
            <a:spAutoFit/>
          </a:bodyPr>
          <a:lstStyle/>
          <a:p>
            <a:r>
              <a:rPr lang="tr-TR" sz="2800" b="1" u="sng" dirty="0" smtClean="0">
                <a:latin typeface="Calibri" panose="020F0502020204030204" pitchFamily="34" charset="0"/>
                <a:ea typeface="Times New Roman" panose="02020603050405020304" pitchFamily="18" charset="0"/>
                <a:cs typeface="Calibri" panose="020F0502020204030204" pitchFamily="34" charset="0"/>
              </a:rPr>
              <a:t>9</a:t>
            </a:r>
            <a:r>
              <a:rPr lang="tr-TR" sz="2800" b="1" u="sng" dirty="0" smtClean="0">
                <a:effectLst/>
                <a:latin typeface="Calibri" panose="020F0502020204030204" pitchFamily="34" charset="0"/>
                <a:ea typeface="Times New Roman" panose="02020603050405020304" pitchFamily="18" charset="0"/>
                <a:cs typeface="Calibri" panose="020F0502020204030204" pitchFamily="34" charset="0"/>
              </a:rPr>
              <a:t>.ADIM: </a:t>
            </a:r>
            <a:r>
              <a:rPr lang="tr-TR" sz="2800" b="1" dirty="0" smtClean="0">
                <a:effectLst/>
                <a:latin typeface="Calibri" panose="020F0502020204030204" pitchFamily="34" charset="0"/>
                <a:ea typeface="Times New Roman" panose="02020603050405020304" pitchFamily="18" charset="0"/>
                <a:cs typeface="Calibri" panose="020F0502020204030204" pitchFamily="34" charset="0"/>
              </a:rPr>
              <a:t>Seçinizden «FIRTINA» seçeneği seçilir.</a:t>
            </a:r>
            <a:endParaRPr lang="tr-TR" sz="2800" b="1" dirty="0"/>
          </a:p>
        </p:txBody>
      </p:sp>
      <p:pic>
        <p:nvPicPr>
          <p:cNvPr id="4" name="Resim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93875" y="743799"/>
            <a:ext cx="11273038" cy="6010275"/>
          </a:xfrm>
          <a:prstGeom prst="rect">
            <a:avLst/>
          </a:prstGeom>
        </p:spPr>
      </p:pic>
    </p:spTree>
    <p:extLst>
      <p:ext uri="{BB962C8B-B14F-4D97-AF65-F5344CB8AC3E}">
        <p14:creationId xmlns="" xmlns:p14="http://schemas.microsoft.com/office/powerpoint/2010/main" val="33229665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0" y="773392"/>
            <a:ext cx="12257809" cy="5755422"/>
          </a:xfrm>
          <a:prstGeom prst="rect">
            <a:avLst/>
          </a:prstGeom>
        </p:spPr>
        <p:txBody>
          <a:bodyPr wrap="square">
            <a:spAutoFit/>
          </a:bodyPr>
          <a:lstStyle/>
          <a:p>
            <a:pPr marL="408940">
              <a:lnSpc>
                <a:spcPct val="115000"/>
              </a:lnSpc>
              <a:spcAft>
                <a:spcPts val="0"/>
              </a:spcAft>
            </a:pPr>
            <a:r>
              <a:rPr lang="tr-TR" sz="2400" b="1" dirty="0" smtClean="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tr-TR" sz="2400" b="1" u="sng" dirty="0" smtClean="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ALINACAK ÖNLEYİCİ VE SINIRLANDIRICI TEDBİRLER</a:t>
            </a:r>
          </a:p>
          <a:p>
            <a:pPr marL="637540">
              <a:lnSpc>
                <a:spcPct val="115000"/>
              </a:lnSpc>
              <a:spcAft>
                <a:spcPts val="0"/>
              </a:spcAft>
            </a:pPr>
            <a:r>
              <a:rPr lang="tr-TR" sz="2000" dirty="0" smtClean="0">
                <a:effectLst/>
                <a:latin typeface="Calibri" panose="020F0502020204030204" pitchFamily="34" charset="0"/>
                <a:ea typeface="Times New Roman" panose="02020603050405020304" pitchFamily="18" charset="0"/>
                <a:cs typeface="Calibri" panose="020F0502020204030204" pitchFamily="34" charset="0"/>
              </a:rPr>
              <a:t>1. Fırtına vb. durumlar için çalışanlara eğitimler verilecektir.</a:t>
            </a:r>
            <a:endParaRPr lang="tr-TR" sz="20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637540">
              <a:lnSpc>
                <a:spcPct val="115000"/>
              </a:lnSpc>
              <a:spcAft>
                <a:spcPts val="0"/>
              </a:spcAft>
            </a:pPr>
            <a:r>
              <a:rPr lang="tr-TR" sz="2000" dirty="0" smtClean="0">
                <a:effectLst/>
                <a:latin typeface="Calibri" panose="020F0502020204030204" pitchFamily="34" charset="0"/>
                <a:ea typeface="Times New Roman" panose="02020603050405020304" pitchFamily="18" charset="0"/>
                <a:cs typeface="Calibri" panose="020F0502020204030204" pitchFamily="34" charset="0"/>
              </a:rPr>
              <a:t>2. Bu durumlar için acil durum ekipleri oluşturularak gerekli eğitimleri verilecektir.</a:t>
            </a:r>
            <a:endParaRPr lang="tr-TR" sz="20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637540">
              <a:lnSpc>
                <a:spcPct val="115000"/>
              </a:lnSpc>
              <a:spcAft>
                <a:spcPts val="0"/>
              </a:spcAft>
            </a:pPr>
            <a:r>
              <a:rPr lang="tr-TR" sz="2000" dirty="0" smtClean="0">
                <a:effectLst/>
                <a:latin typeface="Calibri" panose="020F0502020204030204" pitchFamily="34" charset="0"/>
                <a:ea typeface="Times New Roman" panose="02020603050405020304" pitchFamily="18" charset="0"/>
                <a:cs typeface="Calibri" panose="020F0502020204030204" pitchFamily="34" charset="0"/>
              </a:rPr>
              <a:t>3. </a:t>
            </a:r>
            <a:r>
              <a:rPr lang="tr-TR" sz="2000" dirty="0" smtClean="0">
                <a:latin typeface="Calibri" panose="020F0502020204030204" pitchFamily="34" charset="0"/>
                <a:ea typeface="Times New Roman" panose="02020603050405020304" pitchFamily="18" charset="0"/>
                <a:cs typeface="Calibri" panose="020F0502020204030204" pitchFamily="34" charset="0"/>
              </a:rPr>
              <a:t>A</a:t>
            </a:r>
            <a:r>
              <a:rPr lang="tr-TR" sz="2000" dirty="0" smtClean="0">
                <a:effectLst/>
                <a:latin typeface="Calibri" panose="020F0502020204030204" pitchFamily="34" charset="0"/>
                <a:ea typeface="Times New Roman" panose="02020603050405020304" pitchFamily="18" charset="0"/>
                <a:cs typeface="Calibri" panose="020F0502020204030204" pitchFamily="34" charset="0"/>
              </a:rPr>
              <a:t>rama, kurtarma ve tahliye için araç ve gereçler hazır olacaktır.</a:t>
            </a:r>
          </a:p>
          <a:p>
            <a:pPr marL="637540">
              <a:lnSpc>
                <a:spcPct val="115000"/>
              </a:lnSpc>
              <a:spcAft>
                <a:spcPts val="0"/>
              </a:spcAft>
            </a:pPr>
            <a:endParaRPr lang="tr-TR" sz="2400" dirty="0">
              <a:latin typeface="Calibri" panose="020F0502020204030204" pitchFamily="34" charset="0"/>
              <a:ea typeface="Times New Roman" panose="02020603050405020304" pitchFamily="18" charset="0"/>
              <a:cs typeface="Times New Roman" panose="02020603050405020304" pitchFamily="18" charset="0"/>
            </a:endParaRPr>
          </a:p>
          <a:p>
            <a:pPr marL="637540">
              <a:lnSpc>
                <a:spcPct val="115000"/>
              </a:lnSpc>
              <a:spcAft>
                <a:spcPts val="0"/>
              </a:spcAft>
            </a:pPr>
            <a:r>
              <a:rPr lang="tr-TR" sz="2400" b="1" u="sng" dirty="0" smtClean="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UYGULANACAK MÜDAHALE YÖNTEMLERİ</a:t>
            </a:r>
            <a:endParaRPr lang="tr-TR" sz="2400" b="1" u="sng"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637540">
              <a:lnSpc>
                <a:spcPct val="115000"/>
              </a:lnSpc>
              <a:spcAft>
                <a:spcPts val="0"/>
              </a:spcAft>
            </a:pPr>
            <a:r>
              <a:rPr lang="tr-TR" sz="2000" dirty="0" smtClean="0">
                <a:effectLst/>
                <a:latin typeface="Calibri" panose="020F0502020204030204" pitchFamily="34" charset="0"/>
                <a:ea typeface="Times New Roman" panose="02020603050405020304" pitchFamily="18" charset="0"/>
                <a:cs typeface="Calibri" panose="020F0502020204030204" pitchFamily="34" charset="0"/>
              </a:rPr>
              <a:t>1. Telaşlanmayınız; Fırtına çok şiddetli ve büyük ise durumu çevrenize ve sorumlu kişilere duyurunuz.</a:t>
            </a:r>
            <a:endParaRPr lang="tr-TR" sz="20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637540">
              <a:lnSpc>
                <a:spcPct val="115000"/>
              </a:lnSpc>
              <a:spcAft>
                <a:spcPts val="0"/>
              </a:spcAft>
            </a:pPr>
            <a:r>
              <a:rPr lang="tr-TR" sz="2000" dirty="0" smtClean="0">
                <a:effectLst/>
                <a:latin typeface="Calibri" panose="020F0502020204030204" pitchFamily="34" charset="0"/>
                <a:ea typeface="Times New Roman" panose="02020603050405020304" pitchFamily="18" charset="0"/>
                <a:cs typeface="Calibri" panose="020F0502020204030204" pitchFamily="34" charset="0"/>
              </a:rPr>
              <a:t>2. Olayın olduğu bölüm personelini toplanma bölgesinde toplayınız.</a:t>
            </a:r>
            <a:endParaRPr lang="tr-TR" sz="20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637540">
              <a:lnSpc>
                <a:spcPct val="115000"/>
              </a:lnSpc>
              <a:spcAft>
                <a:spcPts val="0"/>
              </a:spcAft>
            </a:pPr>
            <a:r>
              <a:rPr lang="tr-TR" sz="2000" dirty="0" smtClean="0">
                <a:effectLst/>
                <a:latin typeface="Calibri" panose="020F0502020204030204" pitchFamily="34" charset="0"/>
                <a:ea typeface="Times New Roman" panose="02020603050405020304" pitchFamily="18" charset="0"/>
                <a:cs typeface="Calibri" panose="020F0502020204030204" pitchFamily="34" charset="0"/>
              </a:rPr>
              <a:t>3. Trafodan enerjiyi kesiniz ve gaz vanalarını kapalı duruma getiriniz.</a:t>
            </a:r>
            <a:endParaRPr lang="tr-TR" sz="20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637540">
              <a:lnSpc>
                <a:spcPct val="115000"/>
              </a:lnSpc>
              <a:spcAft>
                <a:spcPts val="0"/>
              </a:spcAft>
            </a:pPr>
            <a:r>
              <a:rPr lang="tr-TR" sz="2000" dirty="0" smtClean="0">
                <a:effectLst/>
                <a:latin typeface="Calibri" panose="020F0502020204030204" pitchFamily="34" charset="0"/>
                <a:ea typeface="Times New Roman" panose="02020603050405020304" pitchFamily="18" charset="0"/>
                <a:cs typeface="Calibri" panose="020F0502020204030204" pitchFamily="34" charset="0"/>
              </a:rPr>
              <a:t>4. Olay kontrol edilemeyecek şiddette ise Sivil Savunmaya haber veriniz.</a:t>
            </a:r>
          </a:p>
          <a:p>
            <a:pPr marL="637540">
              <a:lnSpc>
                <a:spcPct val="115000"/>
              </a:lnSpc>
              <a:spcAft>
                <a:spcPts val="0"/>
              </a:spcAft>
            </a:pPr>
            <a:endParaRPr lang="tr-TR" sz="24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408940">
              <a:lnSpc>
                <a:spcPct val="115000"/>
              </a:lnSpc>
              <a:spcAft>
                <a:spcPts val="0"/>
              </a:spcAft>
            </a:pPr>
            <a:r>
              <a:rPr lang="tr-TR" sz="2400" b="1" dirty="0" smtClean="0">
                <a:solidFill>
                  <a:srgbClr val="FF0000"/>
                </a:solidFill>
                <a:latin typeface="Calibri" panose="020F0502020204030204" pitchFamily="34" charset="0"/>
                <a:ea typeface="Times New Roman" panose="02020603050405020304" pitchFamily="18" charset="0"/>
                <a:cs typeface="Calibri" panose="020F0502020204030204" pitchFamily="34" charset="0"/>
              </a:rPr>
              <a:t>  </a:t>
            </a:r>
            <a:r>
              <a:rPr lang="tr-TR" sz="2400" b="1" u="sng" dirty="0" smtClean="0">
                <a:solidFill>
                  <a:srgbClr val="FF0000"/>
                </a:solidFill>
                <a:latin typeface="Calibri" panose="020F0502020204030204" pitchFamily="34" charset="0"/>
                <a:ea typeface="Times New Roman" panose="02020603050405020304" pitchFamily="18" charset="0"/>
                <a:cs typeface="Calibri" panose="020F0502020204030204" pitchFamily="34" charset="0"/>
              </a:rPr>
              <a:t>UYGULANACAK TAHLİYE YÖNTEMLERİ</a:t>
            </a:r>
            <a:endParaRPr lang="tr-TR" sz="2400" b="1" u="sng" dirty="0" smtClean="0">
              <a:latin typeface="Calibri" panose="020F0502020204030204" pitchFamily="34" charset="0"/>
              <a:ea typeface="Times New Roman" panose="02020603050405020304" pitchFamily="18" charset="0"/>
              <a:cs typeface="Times New Roman" panose="02020603050405020304" pitchFamily="18" charset="0"/>
            </a:endParaRPr>
          </a:p>
          <a:p>
            <a:pPr marL="408940">
              <a:lnSpc>
                <a:spcPct val="115000"/>
              </a:lnSpc>
              <a:spcAft>
                <a:spcPts val="0"/>
              </a:spcAft>
            </a:pPr>
            <a:r>
              <a:rPr lang="tr-TR" sz="2000" dirty="0" smtClean="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tr-TR" sz="2000" dirty="0" smtClean="0">
                <a:effectLst/>
                <a:latin typeface="Calibri" panose="020F0502020204030204" pitchFamily="34" charset="0"/>
                <a:ea typeface="Times New Roman" panose="02020603050405020304" pitchFamily="18" charset="0"/>
                <a:cs typeface="Calibri" panose="020F0502020204030204" pitchFamily="34" charset="0"/>
              </a:rPr>
              <a:t>1. Tahliye ekipleri binada hazır olacaklar. </a:t>
            </a:r>
            <a:r>
              <a:rPr lang="tr-TR" sz="2000" dirty="0">
                <a:latin typeface="Calibri" panose="020F0502020204030204" pitchFamily="34" charset="0"/>
                <a:ea typeface="Times New Roman" panose="02020603050405020304" pitchFamily="18" charset="0"/>
                <a:cs typeface="Calibri" panose="020F0502020204030204" pitchFamily="34" charset="0"/>
              </a:rPr>
              <a:t>K</a:t>
            </a:r>
            <a:r>
              <a:rPr lang="tr-TR" sz="2000" dirty="0" smtClean="0">
                <a:effectLst/>
                <a:latin typeface="Calibri" panose="020F0502020204030204" pitchFamily="34" charset="0"/>
                <a:ea typeface="Times New Roman" panose="02020603050405020304" pitchFamily="18" charset="0"/>
                <a:cs typeface="Calibri" panose="020F0502020204030204" pitchFamily="34" charset="0"/>
              </a:rPr>
              <a:t>amu kurum ve kuruluşlarına tahliyede yardımcı olacaklar.</a:t>
            </a:r>
            <a:endParaRPr lang="tr-TR" sz="20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408940">
              <a:lnSpc>
                <a:spcPct val="115000"/>
              </a:lnSpc>
              <a:spcAft>
                <a:spcPts val="0"/>
              </a:spcAft>
            </a:pPr>
            <a:r>
              <a:rPr lang="tr-TR" sz="2000" dirty="0" smtClean="0">
                <a:effectLst/>
                <a:latin typeface="Calibri" panose="020F0502020204030204" pitchFamily="34" charset="0"/>
                <a:ea typeface="Times New Roman" panose="02020603050405020304" pitchFamily="18" charset="0"/>
                <a:cs typeface="Calibri" panose="020F0502020204030204" pitchFamily="34" charset="0"/>
              </a:rPr>
              <a:t> 2. Yaralılar öncelikli olmak kaydı ile sakin ve teker teker toplanma yerlerine sevki sağlanacaktır.</a:t>
            </a:r>
            <a:endParaRPr lang="tr-TR" sz="20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408940">
              <a:lnSpc>
                <a:spcPct val="115000"/>
              </a:lnSpc>
              <a:spcAft>
                <a:spcPts val="1000"/>
              </a:spcAft>
            </a:pPr>
            <a:r>
              <a:rPr lang="tr-TR" sz="2000" dirty="0" smtClean="0">
                <a:effectLst/>
                <a:latin typeface="Calibri" panose="020F0502020204030204" pitchFamily="34" charset="0"/>
                <a:ea typeface="Times New Roman" panose="02020603050405020304" pitchFamily="18" charset="0"/>
                <a:cs typeface="Calibri" panose="020F0502020204030204" pitchFamily="34" charset="0"/>
              </a:rPr>
              <a:t> 3. Sayımları tutularak sağlıklı veriler yetkililere bildirilecektir.</a:t>
            </a:r>
            <a:endParaRPr lang="tr-TR" sz="20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Dikdörtgen 2"/>
          <p:cNvSpPr/>
          <p:nvPr/>
        </p:nvSpPr>
        <p:spPr>
          <a:xfrm>
            <a:off x="4958257" y="85497"/>
            <a:ext cx="1712648" cy="646331"/>
          </a:xfrm>
          <a:prstGeom prst="rect">
            <a:avLst/>
          </a:prstGeom>
        </p:spPr>
        <p:txBody>
          <a:bodyPr wrap="none">
            <a:spAutoFit/>
          </a:bodyPr>
          <a:lstStyle/>
          <a:p>
            <a:r>
              <a:rPr lang="tr-TR" sz="3600" b="1" dirty="0" smtClean="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FIRTINA</a:t>
            </a:r>
            <a:endParaRPr lang="tr-TR" sz="3600" dirty="0">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288726862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1343990" y="199797"/>
            <a:ext cx="9307933" cy="523220"/>
          </a:xfrm>
          <a:prstGeom prst="rect">
            <a:avLst/>
          </a:prstGeom>
        </p:spPr>
        <p:txBody>
          <a:bodyPr wrap="none">
            <a:spAutoFit/>
          </a:bodyPr>
          <a:lstStyle/>
          <a:p>
            <a:r>
              <a:rPr lang="tr-TR" sz="2800" b="1" u="sng" dirty="0" smtClean="0">
                <a:latin typeface="Calibri" panose="020F0502020204030204" pitchFamily="34" charset="0"/>
                <a:ea typeface="Times New Roman" panose="02020603050405020304" pitchFamily="18" charset="0"/>
                <a:cs typeface="Calibri" panose="020F0502020204030204" pitchFamily="34" charset="0"/>
              </a:rPr>
              <a:t>10</a:t>
            </a:r>
            <a:r>
              <a:rPr lang="tr-TR" sz="2800" b="1" u="sng" dirty="0" smtClean="0">
                <a:effectLst/>
                <a:latin typeface="Calibri" panose="020F0502020204030204" pitchFamily="34" charset="0"/>
                <a:ea typeface="Times New Roman" panose="02020603050405020304" pitchFamily="18" charset="0"/>
                <a:cs typeface="Calibri" panose="020F0502020204030204" pitchFamily="34" charset="0"/>
              </a:rPr>
              <a:t>.ADIM: </a:t>
            </a:r>
            <a:r>
              <a:rPr lang="tr-TR" sz="2800" b="1" dirty="0" smtClean="0">
                <a:effectLst/>
                <a:latin typeface="Calibri" panose="020F0502020204030204" pitchFamily="34" charset="0"/>
                <a:ea typeface="Times New Roman" panose="02020603050405020304" pitchFamily="18" charset="0"/>
                <a:cs typeface="Calibri" panose="020F0502020204030204" pitchFamily="34" charset="0"/>
              </a:rPr>
              <a:t>Seçinizden «GIDA ZEHİRLENMESİ» seçeneği seçilir.</a:t>
            </a:r>
            <a:endParaRPr lang="tr-TR" sz="2800" b="1" dirty="0"/>
          </a:p>
        </p:txBody>
      </p:sp>
      <p:pic>
        <p:nvPicPr>
          <p:cNvPr id="4" name="Resim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55373" y="723017"/>
            <a:ext cx="11654554" cy="5962650"/>
          </a:xfrm>
          <a:prstGeom prst="rect">
            <a:avLst/>
          </a:prstGeom>
        </p:spPr>
      </p:pic>
    </p:spTree>
    <p:extLst>
      <p:ext uri="{BB962C8B-B14F-4D97-AF65-F5344CB8AC3E}">
        <p14:creationId xmlns="" xmlns:p14="http://schemas.microsoft.com/office/powerpoint/2010/main" val="26726629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34291" y="-112857"/>
            <a:ext cx="10515600" cy="1325563"/>
          </a:xfrm>
        </p:spPr>
        <p:txBody>
          <a:bodyPr>
            <a:normAutofit/>
          </a:bodyPr>
          <a:lstStyle/>
          <a:p>
            <a:pPr algn="ctr"/>
            <a:r>
              <a:rPr lang="tr-TR" b="1" dirty="0" smtClean="0">
                <a:solidFill>
                  <a:srgbClr val="FF0000"/>
                </a:solidFill>
                <a:effectLst>
                  <a:outerShdw blurRad="38100" dist="38100" dir="2700000" algn="tl">
                    <a:srgbClr val="000000">
                      <a:alpha val="43137"/>
                    </a:srgbClr>
                  </a:outerShdw>
                </a:effectLst>
                <a:latin typeface="+mn-lt"/>
              </a:rPr>
              <a:t>DİKKAT EDİLMESİ GEREKEN HUSUSLAR</a:t>
            </a:r>
            <a:endParaRPr lang="tr-TR" b="1" dirty="0">
              <a:solidFill>
                <a:srgbClr val="FF0000"/>
              </a:solidFill>
              <a:effectLst>
                <a:outerShdw blurRad="38100" dist="38100" dir="2700000" algn="tl">
                  <a:srgbClr val="000000">
                    <a:alpha val="43137"/>
                  </a:srgbClr>
                </a:outerShdw>
              </a:effectLst>
              <a:latin typeface="+mn-lt"/>
            </a:endParaRPr>
          </a:p>
        </p:txBody>
      </p:sp>
      <p:sp>
        <p:nvSpPr>
          <p:cNvPr id="3" name="İçerik Yer Tutucusu 2"/>
          <p:cNvSpPr>
            <a:spLocks noGrp="1"/>
          </p:cNvSpPr>
          <p:nvPr>
            <p:ph idx="1"/>
          </p:nvPr>
        </p:nvSpPr>
        <p:spPr>
          <a:xfrm>
            <a:off x="204354" y="1142999"/>
            <a:ext cx="11575473" cy="5715001"/>
          </a:xfrm>
        </p:spPr>
        <p:txBody>
          <a:bodyPr>
            <a:normAutofit/>
          </a:bodyPr>
          <a:lstStyle/>
          <a:p>
            <a:pPr algn="just">
              <a:lnSpc>
                <a:spcPct val="120000"/>
              </a:lnSpc>
            </a:pPr>
            <a:r>
              <a:rPr lang="tr-TR" sz="2400" dirty="0" smtClean="0"/>
              <a:t>Okul/Kurum İşveren/İşveren Vekili koordinesinde; okul/kurumlarda acil durumlara müdahale ve tahliye çalışmalarının herhangi bir aksamaya sebebiyet vermeyecek şekilde gerekli plânlama ve koordinasyonun sağlanarak yapılması,</a:t>
            </a:r>
          </a:p>
          <a:p>
            <a:pPr algn="just">
              <a:lnSpc>
                <a:spcPct val="120000"/>
              </a:lnSpc>
            </a:pPr>
            <a:endParaRPr lang="tr-TR" sz="2400" dirty="0" smtClean="0"/>
          </a:p>
          <a:p>
            <a:pPr algn="just">
              <a:lnSpc>
                <a:spcPct val="120000"/>
              </a:lnSpc>
            </a:pPr>
            <a:r>
              <a:rPr lang="tr-TR" sz="2400" dirty="0" smtClean="0"/>
              <a:t>Belirlenen acil durumların her biri ayrı ayrı dikkate alınarak bunlara ilişkin bilgiler ile acil durum ekipleri, tatbikat raporu ve tahliye plânlarına ait veri girişlerinin okul/kurum İşveren/İşveren Vekilinin koordinasyonunda yapılması,</a:t>
            </a:r>
          </a:p>
          <a:p>
            <a:pPr algn="just">
              <a:lnSpc>
                <a:spcPct val="120000"/>
              </a:lnSpc>
            </a:pPr>
            <a:endParaRPr lang="tr-TR" sz="2400" dirty="0" smtClean="0"/>
          </a:p>
          <a:p>
            <a:pPr algn="just">
              <a:lnSpc>
                <a:spcPct val="120000"/>
              </a:lnSpc>
            </a:pPr>
            <a:r>
              <a:rPr lang="tr-TR" sz="2400" dirty="0" smtClean="0"/>
              <a:t>Okul/Kurumlarda, ilgili Yönetmelik ile ilgili Yönerge hükümleri doğrultusunda belirlenen acil durumlara ait tüm veri girişlerinin  MEBBİS İSGB modülüne girilmesi, girilen bilgiler ve alınan çıktıların dışında bilgi ve belgelere itibar edilmemesi, </a:t>
            </a:r>
            <a:endParaRPr lang="tr-TR" sz="2400" dirty="0"/>
          </a:p>
        </p:txBody>
      </p:sp>
    </p:spTree>
    <p:extLst>
      <p:ext uri="{BB962C8B-B14F-4D97-AF65-F5344CB8AC3E}">
        <p14:creationId xmlns="" xmlns:p14="http://schemas.microsoft.com/office/powerpoint/2010/main" val="272889816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898643" y="147842"/>
            <a:ext cx="4079065" cy="646331"/>
          </a:xfrm>
          <a:prstGeom prst="rect">
            <a:avLst/>
          </a:prstGeom>
        </p:spPr>
        <p:txBody>
          <a:bodyPr wrap="none">
            <a:spAutoFit/>
          </a:bodyPr>
          <a:lstStyle/>
          <a:p>
            <a:r>
              <a:rPr lang="tr-TR" sz="3600" b="1" dirty="0" smtClean="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GIDA ZEHİRLENMESİ</a:t>
            </a:r>
            <a:endParaRPr lang="tr-TR" sz="3600" dirty="0">
              <a:effectLst>
                <a:outerShdw blurRad="38100" dist="38100" dir="2700000" algn="tl">
                  <a:srgbClr val="000000">
                    <a:alpha val="43137"/>
                  </a:srgbClr>
                </a:outerShdw>
              </a:effectLst>
            </a:endParaRPr>
          </a:p>
        </p:txBody>
      </p:sp>
      <p:sp>
        <p:nvSpPr>
          <p:cNvPr id="3" name="Dikdörtgen 2"/>
          <p:cNvSpPr/>
          <p:nvPr/>
        </p:nvSpPr>
        <p:spPr>
          <a:xfrm>
            <a:off x="-343130" y="1114197"/>
            <a:ext cx="12001729" cy="5189113"/>
          </a:xfrm>
          <a:prstGeom prst="rect">
            <a:avLst/>
          </a:prstGeom>
        </p:spPr>
        <p:txBody>
          <a:bodyPr wrap="square">
            <a:spAutoFit/>
          </a:bodyPr>
          <a:lstStyle/>
          <a:p>
            <a:pPr marL="408940">
              <a:lnSpc>
                <a:spcPct val="115000"/>
              </a:lnSpc>
              <a:spcAft>
                <a:spcPts val="0"/>
              </a:spcAft>
            </a:pPr>
            <a:r>
              <a:rPr lang="tr-TR" sz="2400" b="1" dirty="0" smtClean="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tr-TR" sz="2400" b="1" u="sng" dirty="0" smtClean="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ALINACAK ÖNLEYİCİ VE SINIRLANDIRICI TEDBİRLER</a:t>
            </a:r>
          </a:p>
          <a:p>
            <a:pPr marL="408940" algn="just">
              <a:lnSpc>
                <a:spcPct val="115000"/>
              </a:lnSpc>
              <a:spcAft>
                <a:spcPts val="0"/>
              </a:spcAft>
            </a:pPr>
            <a:endParaRPr lang="tr-TR" sz="2400" b="1"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637540" algn="just">
              <a:lnSpc>
                <a:spcPct val="115000"/>
              </a:lnSpc>
              <a:spcAft>
                <a:spcPts val="0"/>
              </a:spcAft>
            </a:pPr>
            <a:r>
              <a:rPr lang="tr-TR" sz="2000" dirty="0" smtClean="0">
                <a:effectLst/>
                <a:latin typeface="Calibri" panose="020F0502020204030204" pitchFamily="34" charset="0"/>
                <a:ea typeface="Times New Roman" panose="02020603050405020304" pitchFamily="18" charset="0"/>
                <a:cs typeface="Calibri" panose="020F0502020204030204" pitchFamily="34" charset="0"/>
              </a:rPr>
              <a:t>1. Besinleri güvenilir yerlerden satın almaya özen gösterin. Özellikle yaz aylarında dışarıda ve açıkta satılan yiyeceklerin tüketiminden kaçınılmalıdır.</a:t>
            </a:r>
            <a:endParaRPr lang="tr-TR" sz="20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637540" algn="just">
              <a:lnSpc>
                <a:spcPct val="115000"/>
              </a:lnSpc>
              <a:spcAft>
                <a:spcPts val="0"/>
              </a:spcAft>
            </a:pPr>
            <a:r>
              <a:rPr lang="tr-TR" sz="2000" dirty="0" smtClean="0">
                <a:effectLst/>
                <a:latin typeface="Calibri" panose="020F0502020204030204" pitchFamily="34" charset="0"/>
                <a:ea typeface="Times New Roman" panose="02020603050405020304" pitchFamily="18" charset="0"/>
                <a:cs typeface="Calibri" panose="020F0502020204030204" pitchFamily="34" charset="0"/>
              </a:rPr>
              <a:t>2. Hijyen kurallarına uyulduğundan emin olunan ve sirkülasyonu hızlı mekanlar yemek için tercih edin.</a:t>
            </a:r>
            <a:endParaRPr lang="tr-TR" sz="20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637540" algn="just">
              <a:lnSpc>
                <a:spcPct val="115000"/>
              </a:lnSpc>
              <a:spcAft>
                <a:spcPts val="0"/>
              </a:spcAft>
            </a:pPr>
            <a:r>
              <a:rPr lang="tr-TR" sz="2000" dirty="0" smtClean="0">
                <a:effectLst/>
                <a:latin typeface="Calibri" panose="020F0502020204030204" pitchFamily="34" charset="0"/>
                <a:ea typeface="Times New Roman" panose="02020603050405020304" pitchFamily="18" charset="0"/>
                <a:cs typeface="Calibri" panose="020F0502020204030204" pitchFamily="34" charset="0"/>
              </a:rPr>
              <a:t>3. Her türlü gıda maddesi satın alırken etiket bilgisini okuyun, üretim, son kullanma tarihi ve saklama koşullarına dikkat edin.</a:t>
            </a:r>
            <a:endParaRPr lang="tr-TR" sz="20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637540" algn="just">
              <a:lnSpc>
                <a:spcPct val="115000"/>
              </a:lnSpc>
              <a:spcAft>
                <a:spcPts val="0"/>
              </a:spcAft>
            </a:pPr>
            <a:r>
              <a:rPr lang="tr-TR" sz="2000" dirty="0" smtClean="0">
                <a:effectLst/>
                <a:latin typeface="Calibri" panose="020F0502020204030204" pitchFamily="34" charset="0"/>
                <a:ea typeface="Times New Roman" panose="02020603050405020304" pitchFamily="18" charset="0"/>
                <a:cs typeface="Calibri" panose="020F0502020204030204" pitchFamily="34" charset="0"/>
              </a:rPr>
              <a:t>4. Pastörize edilmemiş süt ve süt ürünlerini kesinlikle kullanmayın.</a:t>
            </a:r>
            <a:endParaRPr lang="tr-TR" sz="20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637540" algn="just">
              <a:lnSpc>
                <a:spcPct val="115000"/>
              </a:lnSpc>
              <a:spcAft>
                <a:spcPts val="0"/>
              </a:spcAft>
            </a:pPr>
            <a:r>
              <a:rPr lang="tr-TR" sz="2000" dirty="0" smtClean="0">
                <a:effectLst/>
                <a:latin typeface="Calibri" panose="020F0502020204030204" pitchFamily="34" charset="0"/>
                <a:ea typeface="Times New Roman" panose="02020603050405020304" pitchFamily="18" charset="0"/>
                <a:cs typeface="Calibri" panose="020F0502020204030204" pitchFamily="34" charset="0"/>
              </a:rPr>
              <a:t>5. Kırık, çatlak, dışkı ile kirlenmiş yumurta satın almayın, yumurtalar kullanılmadan hemen önce mutlaka yıkanmalıdır.</a:t>
            </a:r>
            <a:endParaRPr lang="tr-TR" sz="20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637540" algn="just">
              <a:lnSpc>
                <a:spcPct val="115000"/>
              </a:lnSpc>
              <a:spcAft>
                <a:spcPts val="0"/>
              </a:spcAft>
            </a:pPr>
            <a:r>
              <a:rPr lang="tr-TR" sz="2000" dirty="0" smtClean="0">
                <a:effectLst/>
                <a:latin typeface="Calibri" panose="020F0502020204030204" pitchFamily="34" charset="0"/>
                <a:ea typeface="Times New Roman" panose="02020603050405020304" pitchFamily="18" charset="0"/>
                <a:cs typeface="Calibri" panose="020F0502020204030204" pitchFamily="34" charset="0"/>
              </a:rPr>
              <a:t>6. Konserve satın alırken, alt ve üst kapakları şişkin, kutusu hasar görmüş, kapağı gevşemiş ve son kullanma tarihi geçmiş olanları kesinlikle satın almayın.</a:t>
            </a:r>
            <a:endParaRPr lang="tr-TR" sz="20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637540" algn="just">
              <a:lnSpc>
                <a:spcPct val="115000"/>
              </a:lnSpc>
              <a:spcAft>
                <a:spcPts val="0"/>
              </a:spcAft>
            </a:pPr>
            <a:r>
              <a:rPr lang="tr-TR" sz="2000" dirty="0" smtClean="0">
                <a:effectLst/>
                <a:latin typeface="Calibri" panose="020F0502020204030204" pitchFamily="34" charset="0"/>
                <a:ea typeface="Times New Roman" panose="02020603050405020304" pitchFamily="18" charset="0"/>
                <a:cs typeface="Calibri" panose="020F0502020204030204" pitchFamily="34" charset="0"/>
              </a:rPr>
              <a:t>7. İçme sularının güvenilir kaynaklardan satın alınmasına özen gösterin, güvenilirliğinden emin olunmadığında kaynatıldıktan sonra içilmelidir.</a:t>
            </a:r>
            <a:endParaRPr lang="tr-TR" sz="2000" dirty="0" smtClean="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35432779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898643" y="147842"/>
            <a:ext cx="4079065" cy="646331"/>
          </a:xfrm>
          <a:prstGeom prst="rect">
            <a:avLst/>
          </a:prstGeom>
        </p:spPr>
        <p:txBody>
          <a:bodyPr wrap="none">
            <a:spAutoFit/>
          </a:bodyPr>
          <a:lstStyle/>
          <a:p>
            <a:r>
              <a:rPr lang="tr-TR" sz="3600" b="1" dirty="0" smtClean="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GIDA ZEHİRLENMESİ</a:t>
            </a:r>
            <a:endParaRPr lang="tr-TR" sz="3600" dirty="0">
              <a:effectLst>
                <a:outerShdw blurRad="38100" dist="38100" dir="2700000" algn="tl">
                  <a:srgbClr val="000000">
                    <a:alpha val="43137"/>
                  </a:srgbClr>
                </a:outerShdw>
              </a:effectLst>
            </a:endParaRPr>
          </a:p>
        </p:txBody>
      </p:sp>
      <p:sp>
        <p:nvSpPr>
          <p:cNvPr id="3" name="Dikdörtgen 2"/>
          <p:cNvSpPr/>
          <p:nvPr/>
        </p:nvSpPr>
        <p:spPr>
          <a:xfrm>
            <a:off x="176302" y="1072633"/>
            <a:ext cx="11523745" cy="5499326"/>
          </a:xfrm>
          <a:prstGeom prst="rect">
            <a:avLst/>
          </a:prstGeom>
        </p:spPr>
        <p:txBody>
          <a:bodyPr wrap="square">
            <a:spAutoFit/>
          </a:bodyPr>
          <a:lstStyle/>
          <a:p>
            <a:pPr marL="408940">
              <a:lnSpc>
                <a:spcPct val="115000"/>
              </a:lnSpc>
              <a:spcAft>
                <a:spcPts val="0"/>
              </a:spcAft>
            </a:pPr>
            <a:r>
              <a:rPr lang="tr-TR" sz="2400" b="1" dirty="0" smtClean="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tr-TR" sz="2400" b="1" u="sng" dirty="0" smtClean="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ALINACAK ÖNLEYİCİ VE SINIRLANDIRICI TEDBİRLER(2)</a:t>
            </a:r>
          </a:p>
          <a:p>
            <a:pPr marL="408940" algn="just">
              <a:lnSpc>
                <a:spcPct val="114000"/>
              </a:lnSpc>
              <a:spcAft>
                <a:spcPts val="0"/>
              </a:spcAft>
            </a:pPr>
            <a:endParaRPr lang="tr-TR" sz="2400" b="1"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4000"/>
              </a:lnSpc>
            </a:pPr>
            <a:r>
              <a:rPr lang="tr-TR" sz="2000" dirty="0" smtClean="0"/>
              <a:t>8. Sebze </a:t>
            </a:r>
            <a:r>
              <a:rPr lang="tr-TR" sz="2000" dirty="0"/>
              <a:t>ve meyveler iyice yıkandıktan sonra tüketin.</a:t>
            </a:r>
          </a:p>
          <a:p>
            <a:pPr>
              <a:lnSpc>
                <a:spcPct val="114000"/>
              </a:lnSpc>
            </a:pPr>
            <a:r>
              <a:rPr lang="tr-TR" sz="2000" dirty="0"/>
              <a:t>9</a:t>
            </a:r>
            <a:r>
              <a:rPr lang="tr-TR" sz="2000" dirty="0" smtClean="0"/>
              <a:t>. Dondurulmuş </a:t>
            </a:r>
            <a:r>
              <a:rPr lang="tr-TR" sz="2000" dirty="0"/>
              <a:t>besinler, buzdolabı sıcaklığında veya mikrodalga fırında çözdürülerek kullanılmalı, çözdürme işlemi oda sıcaklığında veya kalorifer, soba üstüne bırakılarak kesinlikle yapılmamalıdır.</a:t>
            </a:r>
          </a:p>
          <a:p>
            <a:pPr>
              <a:lnSpc>
                <a:spcPct val="114000"/>
              </a:lnSpc>
            </a:pPr>
            <a:r>
              <a:rPr lang="tr-TR" sz="2000" dirty="0"/>
              <a:t>10</a:t>
            </a:r>
            <a:r>
              <a:rPr lang="tr-TR" sz="2000" dirty="0" smtClean="0"/>
              <a:t>. Mümkünse </a:t>
            </a:r>
            <a:r>
              <a:rPr lang="tr-TR" sz="2000" dirty="0"/>
              <a:t>yemekleri günlük olarak hazırlayın, artan yemeklerde yeniden ısıtma söz konusu olacaksa bir kereden fazla tekrar ısıtma işlemi yapmayın.</a:t>
            </a:r>
          </a:p>
          <a:p>
            <a:pPr>
              <a:lnSpc>
                <a:spcPct val="114000"/>
              </a:lnSpc>
            </a:pPr>
            <a:r>
              <a:rPr lang="tr-TR" sz="2000" dirty="0"/>
              <a:t>11</a:t>
            </a:r>
            <a:r>
              <a:rPr lang="tr-TR" sz="2000" dirty="0" smtClean="0"/>
              <a:t>. Kırmızı </a:t>
            </a:r>
            <a:r>
              <a:rPr lang="tr-TR" sz="2000" dirty="0"/>
              <a:t>et, tavuk, balık, süt ve ürünleri gibi kolay bozulabilen riskli besinleri uygun süre ve sıcaklıklarda pişirin, pişmiş yemekler oda sıcaklığında 1 saatten fazla bekletilmemelidir.</a:t>
            </a:r>
          </a:p>
          <a:p>
            <a:pPr>
              <a:lnSpc>
                <a:spcPct val="114000"/>
              </a:lnSpc>
            </a:pPr>
            <a:r>
              <a:rPr lang="tr-TR" sz="2000" dirty="0"/>
              <a:t>12</a:t>
            </a:r>
            <a:r>
              <a:rPr lang="tr-TR" sz="2000" dirty="0" smtClean="0"/>
              <a:t>. Pişirdikten </a:t>
            </a:r>
            <a:r>
              <a:rPr lang="tr-TR" sz="2000" dirty="0"/>
              <a:t>sonra hemen tüketilmeyecek yemekleri, hızla soğutularak yeniden servis edilene kadar buzdolabında saklayın.</a:t>
            </a:r>
          </a:p>
          <a:p>
            <a:pPr>
              <a:lnSpc>
                <a:spcPct val="114000"/>
              </a:lnSpc>
            </a:pPr>
            <a:r>
              <a:rPr lang="tr-TR" sz="2000" dirty="0"/>
              <a:t>13</a:t>
            </a:r>
            <a:r>
              <a:rPr lang="tr-TR" sz="2000" dirty="0" smtClean="0"/>
              <a:t>. Özellikle </a:t>
            </a:r>
            <a:r>
              <a:rPr lang="tr-TR" sz="2000" dirty="0"/>
              <a:t>çiğ et, yumurta ve kümes hayvanları gibi besinleri hazırladıktan sonra ellerinizi iyice yıkayın, bu tür riskli besinleri ve pişirilmeden tüketilecek sebze ve meyveleri hazırlarken ayrı doğrama tahtası ve bıçak kullanın.</a:t>
            </a:r>
          </a:p>
          <a:p>
            <a:pPr>
              <a:lnSpc>
                <a:spcPct val="114000"/>
              </a:lnSpc>
            </a:pPr>
            <a:r>
              <a:rPr lang="tr-TR" sz="2000" dirty="0"/>
              <a:t>14</a:t>
            </a:r>
            <a:r>
              <a:rPr lang="tr-TR" sz="2000" dirty="0" smtClean="0"/>
              <a:t>. Tahıl</a:t>
            </a:r>
            <a:r>
              <a:rPr lang="tr-TR" sz="2000" dirty="0"/>
              <a:t>, </a:t>
            </a:r>
            <a:r>
              <a:rPr lang="tr-TR" sz="2000" dirty="0" err="1"/>
              <a:t>kurubaklagil</a:t>
            </a:r>
            <a:r>
              <a:rPr lang="tr-TR" sz="2000" dirty="0"/>
              <a:t> gibi kuru gıdaları nemsiz, kuru ve 15°C -20°C arasındaki sıcaklıklarda muhafaza edin.</a:t>
            </a:r>
          </a:p>
        </p:txBody>
      </p:sp>
    </p:spTree>
    <p:extLst>
      <p:ext uri="{BB962C8B-B14F-4D97-AF65-F5344CB8AC3E}">
        <p14:creationId xmlns="" xmlns:p14="http://schemas.microsoft.com/office/powerpoint/2010/main" val="383946659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898642" y="0"/>
            <a:ext cx="4079065" cy="646331"/>
          </a:xfrm>
          <a:prstGeom prst="rect">
            <a:avLst/>
          </a:prstGeom>
        </p:spPr>
        <p:txBody>
          <a:bodyPr wrap="none">
            <a:spAutoFit/>
          </a:bodyPr>
          <a:lstStyle/>
          <a:p>
            <a:r>
              <a:rPr lang="tr-TR" sz="3600" b="1" dirty="0" smtClean="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GIDA ZEHİRLENMESİ</a:t>
            </a:r>
            <a:endParaRPr lang="tr-TR" sz="3600" dirty="0">
              <a:effectLst>
                <a:outerShdw blurRad="38100" dist="38100" dir="2700000" algn="tl">
                  <a:srgbClr val="000000">
                    <a:alpha val="43137"/>
                  </a:srgbClr>
                </a:outerShdw>
              </a:effectLst>
            </a:endParaRPr>
          </a:p>
        </p:txBody>
      </p:sp>
      <p:sp>
        <p:nvSpPr>
          <p:cNvPr id="4" name="Dikdörtgen 3"/>
          <p:cNvSpPr/>
          <p:nvPr/>
        </p:nvSpPr>
        <p:spPr>
          <a:xfrm>
            <a:off x="-324078" y="646331"/>
            <a:ext cx="12516078" cy="5896999"/>
          </a:xfrm>
          <a:prstGeom prst="rect">
            <a:avLst/>
          </a:prstGeom>
        </p:spPr>
        <p:txBody>
          <a:bodyPr wrap="square">
            <a:spAutoFit/>
          </a:bodyPr>
          <a:lstStyle/>
          <a:p>
            <a:pPr marL="637540">
              <a:lnSpc>
                <a:spcPct val="115000"/>
              </a:lnSpc>
              <a:spcAft>
                <a:spcPts val="0"/>
              </a:spcAft>
            </a:pPr>
            <a:r>
              <a:rPr lang="tr-TR" sz="2400" b="1" u="sng" dirty="0" smtClean="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UYGULANACAK MÜDAHALE YÖNTEMLERİ</a:t>
            </a:r>
            <a:endParaRPr lang="tr-TR" sz="2400" b="1" u="sng"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637540">
              <a:lnSpc>
                <a:spcPct val="115000"/>
              </a:lnSpc>
              <a:spcAft>
                <a:spcPts val="0"/>
              </a:spcAft>
            </a:pPr>
            <a:r>
              <a:rPr lang="tr-TR" sz="2000" dirty="0" smtClean="0">
                <a:effectLst/>
                <a:latin typeface="Calibri" panose="020F0502020204030204" pitchFamily="34" charset="0"/>
                <a:ea typeface="Times New Roman" panose="02020603050405020304" pitchFamily="18" charset="0"/>
                <a:cs typeface="Calibri" panose="020F0502020204030204" pitchFamily="34" charset="0"/>
              </a:rPr>
              <a:t>1. Bilinç kontrolü yapılır.</a:t>
            </a:r>
            <a:endParaRPr lang="tr-TR" sz="20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637540">
              <a:lnSpc>
                <a:spcPct val="115000"/>
              </a:lnSpc>
              <a:spcAft>
                <a:spcPts val="0"/>
              </a:spcAft>
            </a:pPr>
            <a:r>
              <a:rPr lang="tr-TR" sz="2000" dirty="0" smtClean="0">
                <a:effectLst/>
                <a:latin typeface="Calibri" panose="020F0502020204030204" pitchFamily="34" charset="0"/>
                <a:ea typeface="Times New Roman" panose="02020603050405020304" pitchFamily="18" charset="0"/>
                <a:cs typeface="Calibri" panose="020F0502020204030204" pitchFamily="34" charset="0"/>
              </a:rPr>
              <a:t>2. Ağız zehirli madde ile temas etmişse su ile çalkalanır, zehirli madde ele temas etmişse el sabunlu su ile yıkanır.</a:t>
            </a:r>
            <a:endParaRPr lang="tr-TR" sz="20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637540">
              <a:lnSpc>
                <a:spcPct val="115000"/>
              </a:lnSpc>
              <a:spcAft>
                <a:spcPts val="0"/>
              </a:spcAft>
            </a:pPr>
            <a:r>
              <a:rPr lang="tr-TR" sz="2000" dirty="0" smtClean="0">
                <a:effectLst/>
                <a:latin typeface="Calibri" panose="020F0502020204030204" pitchFamily="34" charset="0"/>
                <a:ea typeface="Times New Roman" panose="02020603050405020304" pitchFamily="18" charset="0"/>
                <a:cs typeface="Calibri" panose="020F0502020204030204" pitchFamily="34" charset="0"/>
              </a:rPr>
              <a:t>3. Yaşam bulguları değerlendirilir.</a:t>
            </a:r>
            <a:endParaRPr lang="tr-TR" sz="20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637540">
              <a:lnSpc>
                <a:spcPct val="115000"/>
              </a:lnSpc>
              <a:spcAft>
                <a:spcPts val="0"/>
              </a:spcAft>
            </a:pPr>
            <a:r>
              <a:rPr lang="tr-TR" sz="2000" dirty="0" smtClean="0">
                <a:effectLst/>
                <a:latin typeface="Calibri" panose="020F0502020204030204" pitchFamily="34" charset="0"/>
                <a:ea typeface="Times New Roman" panose="02020603050405020304" pitchFamily="18" charset="0"/>
                <a:cs typeface="Calibri" panose="020F0502020204030204" pitchFamily="34" charset="0"/>
              </a:rPr>
              <a:t>4. Kusma, bulantı, ishal gibi belirtiler değerlendirilir, Kusturulmaya çalışılmaz, özellikle yakıcı maddelerin alındığı durumlarda hasta asla kusturulmaz.</a:t>
            </a:r>
            <a:endParaRPr lang="tr-TR" sz="20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637540">
              <a:lnSpc>
                <a:spcPct val="115000"/>
              </a:lnSpc>
              <a:spcAft>
                <a:spcPts val="0"/>
              </a:spcAft>
            </a:pPr>
            <a:r>
              <a:rPr lang="tr-TR" sz="2000" dirty="0" smtClean="0">
                <a:effectLst/>
                <a:latin typeface="Calibri" panose="020F0502020204030204" pitchFamily="34" charset="0"/>
                <a:ea typeface="Times New Roman" panose="02020603050405020304" pitchFamily="18" charset="0"/>
                <a:cs typeface="Calibri" panose="020F0502020204030204" pitchFamily="34" charset="0"/>
              </a:rPr>
              <a:t>5. Bilinç kaybı varsa koma pozisyonu verilir, Üstü örtülür, Tıbbi yardım istenir (112).</a:t>
            </a:r>
            <a:endParaRPr lang="tr-TR" sz="20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637540">
              <a:lnSpc>
                <a:spcPct val="115000"/>
              </a:lnSpc>
              <a:spcAft>
                <a:spcPts val="0"/>
              </a:spcAft>
            </a:pPr>
            <a:r>
              <a:rPr lang="tr-TR" sz="2000" dirty="0" smtClean="0">
                <a:effectLst/>
                <a:latin typeface="Calibri" panose="020F0502020204030204" pitchFamily="34" charset="0"/>
                <a:ea typeface="Times New Roman" panose="02020603050405020304" pitchFamily="18" charset="0"/>
                <a:cs typeface="Calibri" panose="020F0502020204030204" pitchFamily="34" charset="0"/>
              </a:rPr>
              <a:t>6. Olayla ilgili bilgiler toplanarak kaydedilir.</a:t>
            </a:r>
            <a:endParaRPr lang="tr-TR" sz="20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637540">
              <a:lnSpc>
                <a:spcPct val="115000"/>
              </a:lnSpc>
              <a:spcAft>
                <a:spcPts val="0"/>
              </a:spcAft>
            </a:pPr>
            <a:r>
              <a:rPr lang="tr-TR" sz="2000" dirty="0" smtClean="0">
                <a:effectLst/>
                <a:latin typeface="Calibri" panose="020F0502020204030204" pitchFamily="34" charset="0"/>
                <a:ea typeface="Times New Roman" panose="02020603050405020304" pitchFamily="18" charset="0"/>
                <a:cs typeface="Calibri" panose="020F0502020204030204" pitchFamily="34" charset="0"/>
              </a:rPr>
              <a:t>7. İlkyardımcı müdahale sırasında kendini ve çevresini korumak için gerekli önlemleri almalıdır.</a:t>
            </a:r>
            <a:endParaRPr lang="tr-TR" sz="20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637540">
              <a:lnSpc>
                <a:spcPct val="115000"/>
              </a:lnSpc>
              <a:spcAft>
                <a:spcPts val="0"/>
              </a:spcAft>
            </a:pPr>
            <a:r>
              <a:rPr lang="tr-TR" sz="2000" dirty="0" smtClean="0">
                <a:effectLst/>
                <a:latin typeface="Calibri" panose="020F0502020204030204" pitchFamily="34" charset="0"/>
                <a:ea typeface="Times New Roman" panose="02020603050405020304" pitchFamily="18" charset="0"/>
                <a:cs typeface="Calibri" panose="020F0502020204030204" pitchFamily="34" charset="0"/>
              </a:rPr>
              <a:t>8. Sağlık kuruluşuna bildirme (112).</a:t>
            </a:r>
          </a:p>
          <a:p>
            <a:pPr marL="637540">
              <a:lnSpc>
                <a:spcPct val="115000"/>
              </a:lnSpc>
              <a:spcAft>
                <a:spcPts val="0"/>
              </a:spcAft>
            </a:pPr>
            <a:endParaRPr lang="tr-TR" sz="20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408940">
              <a:lnSpc>
                <a:spcPct val="115000"/>
              </a:lnSpc>
              <a:spcAft>
                <a:spcPts val="0"/>
              </a:spcAft>
            </a:pPr>
            <a:r>
              <a:rPr lang="tr-TR" sz="2400" b="1" u="sng" dirty="0" smtClean="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UYGULANACAK TAHLİYE YÖNTEMLERİ</a:t>
            </a:r>
            <a:endParaRPr lang="tr-TR" sz="2400" b="1" u="sng"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637540">
              <a:lnSpc>
                <a:spcPct val="115000"/>
              </a:lnSpc>
              <a:spcAft>
                <a:spcPts val="0"/>
              </a:spcAft>
            </a:pPr>
            <a:r>
              <a:rPr lang="tr-TR" sz="2000" dirty="0" smtClean="0">
                <a:effectLst/>
                <a:latin typeface="Calibri" panose="020F0502020204030204" pitchFamily="34" charset="0"/>
                <a:ea typeface="Times New Roman" panose="02020603050405020304" pitchFamily="18" charset="0"/>
                <a:cs typeface="Calibri" panose="020F0502020204030204" pitchFamily="34" charset="0"/>
              </a:rPr>
              <a:t>1. Zehirlenmeye neden olan maddeyi uzaklaştırmak (Kirli madde vücuttan ne kadar çabuk uzaklaştırılırsa o kadar az miktarda emilir).</a:t>
            </a:r>
            <a:endParaRPr lang="tr-TR" sz="20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637540">
              <a:lnSpc>
                <a:spcPct val="115000"/>
              </a:lnSpc>
              <a:spcAft>
                <a:spcPts val="0"/>
              </a:spcAft>
            </a:pPr>
            <a:r>
              <a:rPr lang="tr-TR" sz="2000" dirty="0" smtClean="0">
                <a:effectLst/>
                <a:latin typeface="Calibri" panose="020F0502020204030204" pitchFamily="34" charset="0"/>
                <a:ea typeface="Times New Roman" panose="02020603050405020304" pitchFamily="18" charset="0"/>
                <a:cs typeface="Calibri" panose="020F0502020204030204" pitchFamily="34" charset="0"/>
              </a:rPr>
              <a:t>2. Hayati fonksiyonların devamının sağlanması.</a:t>
            </a:r>
            <a:endParaRPr lang="tr-TR" sz="20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637540">
              <a:lnSpc>
                <a:spcPct val="115000"/>
              </a:lnSpc>
              <a:spcAft>
                <a:spcPts val="1000"/>
              </a:spcAft>
            </a:pPr>
            <a:r>
              <a:rPr lang="tr-TR" sz="2000" dirty="0" smtClean="0">
                <a:effectLst/>
                <a:latin typeface="Calibri" panose="020F0502020204030204" pitchFamily="34" charset="0"/>
                <a:ea typeface="Times New Roman" panose="02020603050405020304" pitchFamily="18" charset="0"/>
                <a:cs typeface="Calibri" panose="020F0502020204030204" pitchFamily="34" charset="0"/>
              </a:rPr>
              <a:t>3. Sağlık kuruluşuna bildirme (112)</a:t>
            </a:r>
            <a:endParaRPr lang="tr-TR" sz="20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24509248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1343990" y="199797"/>
            <a:ext cx="7478009" cy="523220"/>
          </a:xfrm>
          <a:prstGeom prst="rect">
            <a:avLst/>
          </a:prstGeom>
        </p:spPr>
        <p:txBody>
          <a:bodyPr wrap="none">
            <a:spAutoFit/>
          </a:bodyPr>
          <a:lstStyle/>
          <a:p>
            <a:r>
              <a:rPr lang="tr-TR" sz="2800" b="1" u="sng" dirty="0" smtClean="0">
                <a:latin typeface="Calibri" panose="020F0502020204030204" pitchFamily="34" charset="0"/>
                <a:ea typeface="Times New Roman" panose="02020603050405020304" pitchFamily="18" charset="0"/>
                <a:cs typeface="Calibri" panose="020F0502020204030204" pitchFamily="34" charset="0"/>
              </a:rPr>
              <a:t>11</a:t>
            </a:r>
            <a:r>
              <a:rPr lang="tr-TR" sz="2800" b="1" u="sng" dirty="0" smtClean="0">
                <a:effectLst/>
                <a:latin typeface="Calibri" panose="020F0502020204030204" pitchFamily="34" charset="0"/>
                <a:ea typeface="Times New Roman" panose="02020603050405020304" pitchFamily="18" charset="0"/>
                <a:cs typeface="Calibri" panose="020F0502020204030204" pitchFamily="34" charset="0"/>
              </a:rPr>
              <a:t>.ADIM: </a:t>
            </a:r>
            <a:r>
              <a:rPr lang="tr-TR" sz="2800" b="1" dirty="0" smtClean="0">
                <a:effectLst/>
                <a:latin typeface="Calibri" panose="020F0502020204030204" pitchFamily="34" charset="0"/>
                <a:ea typeface="Times New Roman" panose="02020603050405020304" pitchFamily="18" charset="0"/>
                <a:cs typeface="Calibri" panose="020F0502020204030204" pitchFamily="34" charset="0"/>
              </a:rPr>
              <a:t>Seçinizden «HEYELAN» seçeneği seçilir.</a:t>
            </a:r>
            <a:endParaRPr lang="tr-TR" sz="2800" b="1" dirty="0"/>
          </a:p>
        </p:txBody>
      </p:sp>
      <p:pic>
        <p:nvPicPr>
          <p:cNvPr id="4" name="Resim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90244" y="723017"/>
            <a:ext cx="11558319" cy="5953125"/>
          </a:xfrm>
          <a:prstGeom prst="rect">
            <a:avLst/>
          </a:prstGeom>
        </p:spPr>
      </p:pic>
    </p:spTree>
    <p:extLst>
      <p:ext uri="{BB962C8B-B14F-4D97-AF65-F5344CB8AC3E}">
        <p14:creationId xmlns="" xmlns:p14="http://schemas.microsoft.com/office/powerpoint/2010/main" val="153296596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36418" y="713241"/>
            <a:ext cx="12711545" cy="6144759"/>
          </a:xfrm>
          <a:prstGeom prst="rect">
            <a:avLst/>
          </a:prstGeom>
        </p:spPr>
        <p:txBody>
          <a:bodyPr wrap="square">
            <a:spAutoFit/>
          </a:bodyPr>
          <a:lstStyle/>
          <a:p>
            <a:pPr marL="408940">
              <a:lnSpc>
                <a:spcPct val="115000"/>
              </a:lnSpc>
              <a:spcAft>
                <a:spcPts val="0"/>
              </a:spcAft>
            </a:pPr>
            <a:r>
              <a:rPr lang="tr-TR" sz="2400" b="1" dirty="0" smtClean="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tr-TR" sz="2400" b="1" u="sng" dirty="0" smtClean="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ALINACAK ÖNLEYİCİ VE SINIRLANDIRICI TEDBİRLER</a:t>
            </a:r>
            <a:endParaRPr lang="tr-TR" sz="2400" b="1" u="sng"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408940">
              <a:lnSpc>
                <a:spcPct val="115000"/>
              </a:lnSpc>
              <a:spcAft>
                <a:spcPts val="0"/>
              </a:spcAft>
            </a:pPr>
            <a:r>
              <a:rPr lang="tr-TR" dirty="0" smtClean="0">
                <a:effectLst/>
                <a:latin typeface="Calibri" panose="020F0502020204030204" pitchFamily="34" charset="0"/>
                <a:ea typeface="Times New Roman" panose="02020603050405020304" pitchFamily="18" charset="0"/>
                <a:cs typeface="Calibri" panose="020F0502020204030204" pitchFamily="34" charset="0"/>
              </a:rPr>
              <a:t>  1. Heyelan hakkında gereken bilgilendirme, görsel ve yazılı kaynaklarla yapılacaktır.</a:t>
            </a:r>
            <a:endParaRPr lang="tr-TR" sz="24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408940">
              <a:lnSpc>
                <a:spcPct val="115000"/>
              </a:lnSpc>
              <a:spcAft>
                <a:spcPts val="0"/>
              </a:spcAft>
            </a:pPr>
            <a:r>
              <a:rPr lang="tr-TR" dirty="0" smtClean="0">
                <a:effectLst/>
                <a:latin typeface="Calibri" panose="020F0502020204030204" pitchFamily="34" charset="0"/>
                <a:ea typeface="Times New Roman" panose="02020603050405020304" pitchFamily="18" charset="0"/>
                <a:cs typeface="Calibri" panose="020F0502020204030204" pitchFamily="34" charset="0"/>
              </a:rPr>
              <a:t>  2. </a:t>
            </a:r>
            <a:r>
              <a:rPr lang="tr-TR" dirty="0">
                <a:latin typeface="Calibri" panose="020F0502020204030204" pitchFamily="34" charset="0"/>
                <a:ea typeface="Times New Roman" panose="02020603050405020304" pitchFamily="18" charset="0"/>
                <a:cs typeface="Calibri" panose="020F0502020204030204" pitchFamily="34" charset="0"/>
              </a:rPr>
              <a:t>O</a:t>
            </a:r>
            <a:r>
              <a:rPr lang="tr-TR" dirty="0" smtClean="0">
                <a:effectLst/>
                <a:latin typeface="Calibri" panose="020F0502020204030204" pitchFamily="34" charset="0"/>
                <a:ea typeface="Times New Roman" panose="02020603050405020304" pitchFamily="18" charset="0"/>
                <a:cs typeface="Calibri" panose="020F0502020204030204" pitchFamily="34" charset="0"/>
              </a:rPr>
              <a:t>kullarda heyelan hakkında çalışanlara ve öğrencilere eğitimler verilecektir.</a:t>
            </a:r>
          </a:p>
          <a:p>
            <a:pPr marL="408940">
              <a:lnSpc>
                <a:spcPct val="115000"/>
              </a:lnSpc>
              <a:spcAft>
                <a:spcPts val="0"/>
              </a:spcAft>
            </a:pPr>
            <a:endParaRPr lang="tr-TR" sz="24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637540">
              <a:lnSpc>
                <a:spcPct val="115000"/>
              </a:lnSpc>
              <a:spcAft>
                <a:spcPts val="0"/>
              </a:spcAft>
            </a:pPr>
            <a:r>
              <a:rPr lang="tr-TR" sz="2400" b="1" u="sng" dirty="0" smtClean="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UYGULANACAK MÜDAHALE YÖNTEMLERİ</a:t>
            </a:r>
            <a:endParaRPr lang="tr-TR" sz="2400" b="1" u="sng"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637540">
              <a:lnSpc>
                <a:spcPct val="115000"/>
              </a:lnSpc>
              <a:spcAft>
                <a:spcPts val="0"/>
              </a:spcAft>
            </a:pPr>
            <a:r>
              <a:rPr lang="tr-TR" b="1" u="sng" dirty="0" smtClean="0">
                <a:effectLst/>
                <a:latin typeface="Calibri" panose="020F0502020204030204" pitchFamily="34" charset="0"/>
                <a:ea typeface="Times New Roman" panose="02020603050405020304" pitchFamily="18" charset="0"/>
                <a:cs typeface="Calibri" panose="020F0502020204030204" pitchFamily="34" charset="0"/>
              </a:rPr>
              <a:t>KAPALI ALANDAYSANIZ;</a:t>
            </a:r>
            <a:endParaRPr lang="tr-TR" sz="2400" b="1" u="sng"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637540">
              <a:lnSpc>
                <a:spcPct val="115000"/>
              </a:lnSpc>
              <a:spcAft>
                <a:spcPts val="0"/>
              </a:spcAft>
            </a:pPr>
            <a:r>
              <a:rPr lang="tr-TR" dirty="0" smtClean="0">
                <a:effectLst/>
                <a:latin typeface="Calibri" panose="020F0502020204030204" pitchFamily="34" charset="0"/>
                <a:ea typeface="Times New Roman" panose="02020603050405020304" pitchFamily="18" charset="0"/>
                <a:cs typeface="Calibri" panose="020F0502020204030204" pitchFamily="34" charset="0"/>
              </a:rPr>
              <a:t>1. Binadan çıkmak ve heyelan bölgesinden uzaklaşmak için yeterli vaktiniz yoksa içeride kalın</a:t>
            </a:r>
            <a:endParaRPr lang="tr-TR" sz="24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637540">
              <a:lnSpc>
                <a:spcPct val="115000"/>
              </a:lnSpc>
              <a:spcAft>
                <a:spcPts val="0"/>
              </a:spcAft>
            </a:pPr>
            <a:r>
              <a:rPr lang="tr-TR" dirty="0" smtClean="0">
                <a:effectLst/>
                <a:latin typeface="Calibri" panose="020F0502020204030204" pitchFamily="34" charset="0"/>
                <a:ea typeface="Times New Roman" panose="02020603050405020304" pitchFamily="18" charset="0"/>
                <a:cs typeface="Calibri" panose="020F0502020204030204" pitchFamily="34" charset="0"/>
              </a:rPr>
              <a:t>2. Sağlam eşyaların altında ve ya yanında hayat üçgeni oluşturarak ÇÖK-KAPAN-TUTUN hareketini uygulayın.</a:t>
            </a:r>
            <a:endParaRPr lang="tr-TR" sz="24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637540">
              <a:lnSpc>
                <a:spcPct val="115000"/>
              </a:lnSpc>
              <a:spcAft>
                <a:spcPts val="0"/>
              </a:spcAft>
            </a:pPr>
            <a:r>
              <a:rPr lang="tr-TR" b="1" u="sng" dirty="0" smtClean="0">
                <a:effectLst/>
                <a:latin typeface="Calibri" panose="020F0502020204030204" pitchFamily="34" charset="0"/>
                <a:ea typeface="Times New Roman" panose="02020603050405020304" pitchFamily="18" charset="0"/>
                <a:cs typeface="Calibri" panose="020F0502020204030204" pitchFamily="34" charset="0"/>
              </a:rPr>
              <a:t>AÇIK ALANDAYSANIZ;</a:t>
            </a:r>
            <a:endParaRPr lang="tr-TR" sz="2400" b="1" u="sng"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637540">
              <a:lnSpc>
                <a:spcPct val="115000"/>
              </a:lnSpc>
              <a:spcAft>
                <a:spcPts val="0"/>
              </a:spcAft>
            </a:pPr>
            <a:r>
              <a:rPr lang="tr-TR" dirty="0" smtClean="0">
                <a:effectLst/>
                <a:latin typeface="Calibri" panose="020F0502020204030204" pitchFamily="34" charset="0"/>
                <a:ea typeface="Times New Roman" panose="02020603050405020304" pitchFamily="18" charset="0"/>
                <a:cs typeface="Calibri" panose="020F0502020204030204" pitchFamily="34" charset="0"/>
              </a:rPr>
              <a:t>1. Tehlike anında heyelan veya çamur akıntısının yolundan uzak durarak hemen mümkün olduğu kadar yükseklere doğru uzaklaşın ve çevrenizde yaşayan insanları toprak kaymasına karşı uyarın.</a:t>
            </a:r>
            <a:endParaRPr lang="tr-TR" sz="24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637540">
              <a:lnSpc>
                <a:spcPct val="115000"/>
              </a:lnSpc>
              <a:spcAft>
                <a:spcPts val="0"/>
              </a:spcAft>
            </a:pPr>
            <a:r>
              <a:rPr lang="tr-TR" dirty="0" smtClean="0">
                <a:effectLst/>
                <a:latin typeface="Calibri" panose="020F0502020204030204" pitchFamily="34" charset="0"/>
                <a:ea typeface="Times New Roman" panose="02020603050405020304" pitchFamily="18" charset="0"/>
                <a:cs typeface="Calibri" panose="020F0502020204030204" pitchFamily="34" charset="0"/>
              </a:rPr>
              <a:t>2. Çamur ve moloz akmasından kaçabilecek zamanınız veya etrafınızda arkasına saklanacağınız sağlam bir yapı yoksa ÇÖK-KAPAN-TUTUN hareketi ile başınızı ve boynunuzu koruyun.</a:t>
            </a:r>
            <a:endParaRPr lang="tr-TR" sz="24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637540">
              <a:lnSpc>
                <a:spcPct val="115000"/>
              </a:lnSpc>
              <a:spcAft>
                <a:spcPts val="0"/>
              </a:spcAft>
            </a:pPr>
            <a:r>
              <a:rPr lang="tr-TR" dirty="0" smtClean="0">
                <a:effectLst/>
                <a:latin typeface="Calibri" panose="020F0502020204030204" pitchFamily="34" charset="0"/>
                <a:ea typeface="Times New Roman" panose="02020603050405020304" pitchFamily="18" charset="0"/>
                <a:cs typeface="Calibri" panose="020F0502020204030204" pitchFamily="34" charset="0"/>
              </a:rPr>
              <a:t>3. Her şeyden önce güvencede olduğunuzdan emin olun. Gerekiyorsa tehlikeli bölgeden uzaklaşarak kendinizi güvenceye alın.</a:t>
            </a:r>
            <a:endParaRPr lang="tr-TR" sz="24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637540">
              <a:lnSpc>
                <a:spcPct val="115000"/>
              </a:lnSpc>
              <a:spcAft>
                <a:spcPts val="0"/>
              </a:spcAft>
            </a:pPr>
            <a:r>
              <a:rPr lang="tr-TR" dirty="0">
                <a:latin typeface="Calibri" panose="020F0502020204030204" pitchFamily="34" charset="0"/>
                <a:ea typeface="Times New Roman" panose="02020603050405020304" pitchFamily="18" charset="0"/>
                <a:cs typeface="Calibri" panose="020F0502020204030204" pitchFamily="34" charset="0"/>
              </a:rPr>
              <a:t>4</a:t>
            </a:r>
            <a:r>
              <a:rPr lang="tr-TR" dirty="0" smtClean="0">
                <a:effectLst/>
                <a:latin typeface="Calibri" panose="020F0502020204030204" pitchFamily="34" charset="0"/>
                <a:ea typeface="Times New Roman" panose="02020603050405020304" pitchFamily="18" charset="0"/>
                <a:cs typeface="Calibri" panose="020F0502020204030204" pitchFamily="34" charset="0"/>
              </a:rPr>
              <a:t>. Yakınınızda bulunan elektrik, gaz ve su kaynaklarını hemen kapatın. Çevrenizde gaz kaçağı olmadığından emin olana kadar bulunduğunuz yeri kibrit veya diğer yanıcı maddeler ve ya elektrikli aletlerle aydınlatmaya çalışmayın. Fener kulanın.</a:t>
            </a:r>
            <a:endParaRPr lang="tr-TR" sz="24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637540">
              <a:lnSpc>
                <a:spcPct val="115000"/>
              </a:lnSpc>
              <a:spcAft>
                <a:spcPts val="0"/>
              </a:spcAft>
            </a:pPr>
            <a:r>
              <a:rPr lang="tr-TR" dirty="0">
                <a:latin typeface="Calibri" panose="020F0502020204030204" pitchFamily="34" charset="0"/>
                <a:ea typeface="Times New Roman" panose="02020603050405020304" pitchFamily="18" charset="0"/>
                <a:cs typeface="Calibri" panose="020F0502020204030204" pitchFamily="34" charset="0"/>
              </a:rPr>
              <a:t>5</a:t>
            </a:r>
            <a:r>
              <a:rPr lang="tr-TR" dirty="0" smtClean="0">
                <a:effectLst/>
                <a:latin typeface="Calibri" panose="020F0502020204030204" pitchFamily="34" charset="0"/>
                <a:ea typeface="Times New Roman" panose="02020603050405020304" pitchFamily="18" charset="0"/>
                <a:cs typeface="Calibri" panose="020F0502020204030204" pitchFamily="34" charset="0"/>
              </a:rPr>
              <a:t>. Tehlikeli duvarlar, çatılar ve bacalara karşı çevrenizdekileri uyarın ve bunların etrafında dolaşmayın.</a:t>
            </a:r>
            <a:endParaRPr lang="tr-TR" sz="24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637540">
              <a:lnSpc>
                <a:spcPct val="115000"/>
              </a:lnSpc>
              <a:spcAft>
                <a:spcPts val="1000"/>
              </a:spcAft>
            </a:pPr>
            <a:r>
              <a:rPr lang="tr-TR" dirty="0">
                <a:latin typeface="Calibri" panose="020F0502020204030204" pitchFamily="34" charset="0"/>
                <a:ea typeface="Times New Roman" panose="02020603050405020304" pitchFamily="18" charset="0"/>
                <a:cs typeface="Calibri" panose="020F0502020204030204" pitchFamily="34" charset="0"/>
              </a:rPr>
              <a:t>6</a:t>
            </a:r>
            <a:r>
              <a:rPr lang="tr-TR" dirty="0" smtClean="0">
                <a:effectLst/>
                <a:latin typeface="Calibri" panose="020F0502020204030204" pitchFamily="34" charset="0"/>
                <a:ea typeface="Times New Roman" panose="02020603050405020304" pitchFamily="18" charset="0"/>
                <a:cs typeface="Calibri" panose="020F0502020204030204" pitchFamily="34" charset="0"/>
              </a:rPr>
              <a:t>. Eşya almak için zarar görmüş binalara girmeyin.</a:t>
            </a:r>
            <a:endParaRPr lang="tr-TR"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Dikdörtgen 2"/>
          <p:cNvSpPr/>
          <p:nvPr/>
        </p:nvSpPr>
        <p:spPr>
          <a:xfrm>
            <a:off x="4992930" y="66910"/>
            <a:ext cx="1946367" cy="646331"/>
          </a:xfrm>
          <a:prstGeom prst="rect">
            <a:avLst/>
          </a:prstGeom>
        </p:spPr>
        <p:txBody>
          <a:bodyPr wrap="none">
            <a:spAutoFit/>
          </a:bodyPr>
          <a:lstStyle/>
          <a:p>
            <a:r>
              <a:rPr lang="tr-TR" sz="3600" b="1" dirty="0" smtClean="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HEYELAN</a:t>
            </a:r>
            <a:endParaRPr lang="tr-TR" sz="3600" dirty="0">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325457471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11728" y="1301719"/>
            <a:ext cx="12095018" cy="3065455"/>
          </a:xfrm>
          <a:prstGeom prst="rect">
            <a:avLst/>
          </a:prstGeom>
        </p:spPr>
        <p:txBody>
          <a:bodyPr wrap="square">
            <a:spAutoFit/>
          </a:bodyPr>
          <a:lstStyle/>
          <a:p>
            <a:pPr marL="408940">
              <a:lnSpc>
                <a:spcPct val="115000"/>
              </a:lnSpc>
              <a:spcAft>
                <a:spcPts val="0"/>
              </a:spcAft>
            </a:pPr>
            <a:r>
              <a:rPr lang="tr-TR" sz="2400" b="1" dirty="0" smtClean="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tr-TR" sz="2400" b="1" u="sng" dirty="0" smtClean="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UYGULANACAK TAHLİYE YÖNTEMLERİ</a:t>
            </a:r>
          </a:p>
          <a:p>
            <a:pPr marL="408940">
              <a:lnSpc>
                <a:spcPct val="115000"/>
              </a:lnSpc>
              <a:spcAft>
                <a:spcPts val="0"/>
              </a:spcAft>
            </a:pPr>
            <a:endParaRPr lang="tr-TR" sz="2400" b="1" u="sng"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637540">
              <a:lnSpc>
                <a:spcPct val="115000"/>
              </a:lnSpc>
              <a:spcAft>
                <a:spcPts val="0"/>
              </a:spcAft>
            </a:pPr>
            <a:r>
              <a:rPr lang="tr-TR" sz="2000" dirty="0" smtClean="0">
                <a:effectLst/>
                <a:latin typeface="Calibri" panose="020F0502020204030204" pitchFamily="34" charset="0"/>
                <a:ea typeface="Times New Roman" panose="02020603050405020304" pitchFamily="18" charset="0"/>
                <a:cs typeface="Calibri" panose="020F0502020204030204" pitchFamily="34" charset="0"/>
              </a:rPr>
              <a:t>1. Derhal yerel yönetimle temasa geçilmelidir.</a:t>
            </a:r>
            <a:endParaRPr lang="tr-TR" sz="20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637540">
              <a:lnSpc>
                <a:spcPct val="115000"/>
              </a:lnSpc>
              <a:spcAft>
                <a:spcPts val="0"/>
              </a:spcAft>
            </a:pPr>
            <a:r>
              <a:rPr lang="tr-TR" sz="2000" dirty="0" smtClean="0">
                <a:effectLst/>
                <a:latin typeface="Calibri" panose="020F0502020204030204" pitchFamily="34" charset="0"/>
                <a:ea typeface="Times New Roman" panose="02020603050405020304" pitchFamily="18" charset="0"/>
                <a:cs typeface="Calibri" panose="020F0502020204030204" pitchFamily="34" charset="0"/>
              </a:rPr>
              <a:t>2. Çevrenizde yaralı veya yardıma muhtaç kişiler varsa, yangın ve yeni bir heyelan gibi bir tehlike yoksa onları yerlerinden oynatmayın.</a:t>
            </a:r>
            <a:endParaRPr lang="tr-TR" sz="20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637540">
              <a:lnSpc>
                <a:spcPct val="115000"/>
              </a:lnSpc>
              <a:spcAft>
                <a:spcPts val="0"/>
              </a:spcAft>
            </a:pPr>
            <a:r>
              <a:rPr lang="tr-TR" sz="2000" dirty="0" smtClean="0">
                <a:effectLst/>
                <a:latin typeface="Calibri" panose="020F0502020204030204" pitchFamily="34" charset="0"/>
                <a:ea typeface="Times New Roman" panose="02020603050405020304" pitchFamily="18" charset="0"/>
                <a:cs typeface="Calibri" panose="020F0502020204030204" pitchFamily="34" charset="0"/>
              </a:rPr>
              <a:t>3. Radyo ve televizyon gibi kitle iletişim araçlarıyla size yapılacak uyarıları dinleyin.</a:t>
            </a:r>
            <a:endParaRPr lang="tr-TR" sz="20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637540">
              <a:lnSpc>
                <a:spcPct val="115000"/>
              </a:lnSpc>
              <a:spcAft>
                <a:spcPts val="0"/>
              </a:spcAft>
            </a:pPr>
            <a:r>
              <a:rPr lang="tr-TR" sz="2000" dirty="0" smtClean="0">
                <a:effectLst/>
                <a:latin typeface="Calibri" panose="020F0502020204030204" pitchFamily="34" charset="0"/>
                <a:ea typeface="Times New Roman" panose="02020603050405020304" pitchFamily="18" charset="0"/>
                <a:cs typeface="Calibri" panose="020F0502020204030204" pitchFamily="34" charset="0"/>
              </a:rPr>
              <a:t>Cadde ve sokakların acil yardım araçları için boş bırakın.</a:t>
            </a:r>
            <a:endParaRPr lang="tr-TR" sz="20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637540">
              <a:lnSpc>
                <a:spcPct val="115000"/>
              </a:lnSpc>
              <a:spcAft>
                <a:spcPts val="1000"/>
              </a:spcAft>
            </a:pPr>
            <a:r>
              <a:rPr lang="tr-TR" sz="2000" dirty="0" smtClean="0">
                <a:effectLst/>
                <a:latin typeface="Calibri" panose="020F0502020204030204" pitchFamily="34" charset="0"/>
                <a:ea typeface="Times New Roman" panose="02020603050405020304" pitchFamily="18" charset="0"/>
                <a:cs typeface="Calibri" panose="020F0502020204030204" pitchFamily="34" charset="0"/>
              </a:rPr>
              <a:t>4. </a:t>
            </a:r>
            <a:r>
              <a:rPr lang="tr-TR" sz="2000" dirty="0" smtClean="0">
                <a:latin typeface="Calibri" panose="020F0502020204030204" pitchFamily="34" charset="0"/>
                <a:ea typeface="Times New Roman" panose="02020603050405020304" pitchFamily="18" charset="0"/>
                <a:cs typeface="Calibri" panose="020F0502020204030204" pitchFamily="34" charset="0"/>
              </a:rPr>
              <a:t>AFAD</a:t>
            </a:r>
            <a:r>
              <a:rPr lang="tr-TR" sz="2000" dirty="0" smtClean="0">
                <a:effectLst/>
                <a:latin typeface="Calibri" panose="020F0502020204030204" pitchFamily="34" charset="0"/>
                <a:ea typeface="Times New Roman" panose="02020603050405020304" pitchFamily="18" charset="0"/>
                <a:cs typeface="Calibri" panose="020F0502020204030204" pitchFamily="34" charset="0"/>
              </a:rPr>
              <a:t>, </a:t>
            </a:r>
            <a:r>
              <a:rPr lang="tr-TR" sz="2000" dirty="0" smtClean="0">
                <a:latin typeface="Calibri" panose="020F0502020204030204" pitchFamily="34" charset="0"/>
                <a:ea typeface="Times New Roman" panose="02020603050405020304" pitchFamily="18" charset="0"/>
                <a:cs typeface="Calibri" panose="020F0502020204030204" pitchFamily="34" charset="0"/>
              </a:rPr>
              <a:t>B</a:t>
            </a:r>
            <a:r>
              <a:rPr lang="tr-TR" sz="2000" dirty="0" smtClean="0">
                <a:effectLst/>
                <a:latin typeface="Calibri" panose="020F0502020204030204" pitchFamily="34" charset="0"/>
                <a:ea typeface="Times New Roman" panose="02020603050405020304" pitchFamily="18" charset="0"/>
                <a:cs typeface="Calibri" panose="020F0502020204030204" pitchFamily="34" charset="0"/>
              </a:rPr>
              <a:t>elediye ve kamu kurum ve kuruluşlarıyla işbirliği yapılarak tahliye sağlanmalıdır.</a:t>
            </a:r>
            <a:endParaRPr lang="tr-TR" sz="20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Dikdörtgen 2"/>
          <p:cNvSpPr/>
          <p:nvPr/>
        </p:nvSpPr>
        <p:spPr>
          <a:xfrm>
            <a:off x="5003320" y="181210"/>
            <a:ext cx="1946367" cy="646331"/>
          </a:xfrm>
          <a:prstGeom prst="rect">
            <a:avLst/>
          </a:prstGeom>
        </p:spPr>
        <p:txBody>
          <a:bodyPr wrap="none">
            <a:spAutoFit/>
          </a:bodyPr>
          <a:lstStyle/>
          <a:p>
            <a:r>
              <a:rPr lang="tr-TR" sz="3600" b="1" dirty="0" smtClean="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HEYELAN</a:t>
            </a:r>
            <a:endParaRPr lang="tr-TR" sz="3600" dirty="0">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206961031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343990" y="199797"/>
            <a:ext cx="6947415" cy="523220"/>
          </a:xfrm>
          <a:prstGeom prst="rect">
            <a:avLst/>
          </a:prstGeom>
        </p:spPr>
        <p:txBody>
          <a:bodyPr wrap="none">
            <a:spAutoFit/>
          </a:bodyPr>
          <a:lstStyle/>
          <a:p>
            <a:r>
              <a:rPr lang="tr-TR" sz="2800" b="1" u="sng" dirty="0" smtClean="0">
                <a:latin typeface="Calibri" panose="020F0502020204030204" pitchFamily="34" charset="0"/>
                <a:ea typeface="Times New Roman" panose="02020603050405020304" pitchFamily="18" charset="0"/>
                <a:cs typeface="Calibri" panose="020F0502020204030204" pitchFamily="34" charset="0"/>
              </a:rPr>
              <a:t>12</a:t>
            </a:r>
            <a:r>
              <a:rPr lang="tr-TR" sz="2800" b="1" u="sng" dirty="0" smtClean="0">
                <a:effectLst/>
                <a:latin typeface="Calibri" panose="020F0502020204030204" pitchFamily="34" charset="0"/>
                <a:ea typeface="Times New Roman" panose="02020603050405020304" pitchFamily="18" charset="0"/>
                <a:cs typeface="Calibri" panose="020F0502020204030204" pitchFamily="34" charset="0"/>
              </a:rPr>
              <a:t>.ADIM: </a:t>
            </a:r>
            <a:r>
              <a:rPr lang="tr-TR" sz="2800" b="1" dirty="0" smtClean="0">
                <a:effectLst/>
                <a:latin typeface="Calibri" panose="020F0502020204030204" pitchFamily="34" charset="0"/>
                <a:ea typeface="Times New Roman" panose="02020603050405020304" pitchFamily="18" charset="0"/>
                <a:cs typeface="Calibri" panose="020F0502020204030204" pitchFamily="34" charset="0"/>
              </a:rPr>
              <a:t>Seçinizden «KBRN» seçeneği seçilir.</a:t>
            </a:r>
            <a:endParaRPr lang="tr-TR" sz="2800" b="1" dirty="0"/>
          </a:p>
        </p:txBody>
      </p:sp>
      <p:pic>
        <p:nvPicPr>
          <p:cNvPr id="4" name="Resim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88299" y="723017"/>
            <a:ext cx="11379960" cy="5991225"/>
          </a:xfrm>
          <a:prstGeom prst="rect">
            <a:avLst/>
          </a:prstGeom>
        </p:spPr>
      </p:pic>
    </p:spTree>
    <p:extLst>
      <p:ext uri="{BB962C8B-B14F-4D97-AF65-F5344CB8AC3E}">
        <p14:creationId xmlns="" xmlns:p14="http://schemas.microsoft.com/office/powerpoint/2010/main" val="315725053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83129" y="1786679"/>
            <a:ext cx="12084627" cy="3065455"/>
          </a:xfrm>
          <a:prstGeom prst="rect">
            <a:avLst/>
          </a:prstGeom>
        </p:spPr>
        <p:txBody>
          <a:bodyPr wrap="square">
            <a:spAutoFit/>
          </a:bodyPr>
          <a:lstStyle/>
          <a:p>
            <a:pPr marL="408940">
              <a:lnSpc>
                <a:spcPct val="115000"/>
              </a:lnSpc>
              <a:spcAft>
                <a:spcPts val="0"/>
              </a:spcAft>
            </a:pPr>
            <a:r>
              <a:rPr lang="tr-TR" sz="2400" b="1" u="sng" dirty="0" smtClean="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ALINACAK ÖNLEYİCİ VE SINIRLANDIRICI TEDBİRLER</a:t>
            </a:r>
          </a:p>
          <a:p>
            <a:pPr marL="408940">
              <a:lnSpc>
                <a:spcPct val="115000"/>
              </a:lnSpc>
              <a:spcAft>
                <a:spcPts val="0"/>
              </a:spcAft>
            </a:pPr>
            <a:endParaRPr lang="tr-TR" sz="2400" b="1" u="sng"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637540">
              <a:lnSpc>
                <a:spcPct val="115000"/>
              </a:lnSpc>
              <a:spcAft>
                <a:spcPts val="0"/>
              </a:spcAft>
            </a:pPr>
            <a:r>
              <a:rPr lang="tr-TR" sz="2000" dirty="0" smtClean="0">
                <a:effectLst/>
                <a:latin typeface="Calibri" panose="020F0502020204030204" pitchFamily="34" charset="0"/>
                <a:ea typeface="Times New Roman" panose="02020603050405020304" pitchFamily="18" charset="0"/>
                <a:cs typeface="Calibri" panose="020F0502020204030204" pitchFamily="34" charset="0"/>
              </a:rPr>
              <a:t>1. Kimyasallara, biyolojik etkilere, radyoaktif ve nükleer tehlikelere karşı gereken bilgilendirme ve eğitimler verilecektir.</a:t>
            </a:r>
            <a:endParaRPr lang="tr-TR" sz="20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637540">
              <a:lnSpc>
                <a:spcPct val="115000"/>
              </a:lnSpc>
              <a:spcAft>
                <a:spcPts val="0"/>
              </a:spcAft>
            </a:pPr>
            <a:r>
              <a:rPr lang="tr-TR" sz="2000" dirty="0" smtClean="0">
                <a:effectLst/>
                <a:latin typeface="Calibri" panose="020F0502020204030204" pitchFamily="34" charset="0"/>
                <a:ea typeface="Times New Roman" panose="02020603050405020304" pitchFamily="18" charset="0"/>
                <a:cs typeface="Calibri" panose="020F0502020204030204" pitchFamily="34" charset="0"/>
              </a:rPr>
              <a:t>2. Sığınaklar oluşturularak, gereken ekipmanlarla donatılması sağlanacaktır.</a:t>
            </a:r>
            <a:r>
              <a:rPr lang="tr-TR" sz="2000" dirty="0">
                <a:latin typeface="Calibri" panose="020F0502020204030204" pitchFamily="34" charset="0"/>
                <a:ea typeface="Times New Roman" panose="02020603050405020304" pitchFamily="18" charset="0"/>
                <a:cs typeface="Times New Roman" panose="02020603050405020304" pitchFamily="18" charset="0"/>
              </a:rPr>
              <a:t> </a:t>
            </a:r>
            <a:r>
              <a:rPr lang="tr-TR" sz="2000" dirty="0" smtClean="0">
                <a:latin typeface="Calibri" panose="020F0502020204030204" pitchFamily="34" charset="0"/>
                <a:ea typeface="Times New Roman" panose="02020603050405020304" pitchFamily="18" charset="0"/>
                <a:cs typeface="Times New Roman" panose="02020603050405020304" pitchFamily="18" charset="0"/>
              </a:rPr>
              <a:t>A</a:t>
            </a:r>
            <a:r>
              <a:rPr lang="tr-TR" sz="2000" dirty="0" smtClean="0">
                <a:effectLst/>
                <a:latin typeface="Calibri" panose="020F0502020204030204" pitchFamily="34" charset="0"/>
                <a:ea typeface="Times New Roman" panose="02020603050405020304" pitchFamily="18" charset="0"/>
                <a:cs typeface="Calibri" panose="020F0502020204030204" pitchFamily="34" charset="0"/>
              </a:rPr>
              <a:t>cil durum ekiplerine özel eğitimler ve korunma önlemleri anlatılacaktır. </a:t>
            </a:r>
            <a:endParaRPr lang="tr-TR" sz="20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637540">
              <a:lnSpc>
                <a:spcPct val="115000"/>
              </a:lnSpc>
              <a:spcAft>
                <a:spcPts val="0"/>
              </a:spcAft>
            </a:pPr>
            <a:r>
              <a:rPr lang="tr-TR" sz="2000" dirty="0" smtClean="0">
                <a:effectLst/>
                <a:latin typeface="Calibri" panose="020F0502020204030204" pitchFamily="34" charset="0"/>
                <a:ea typeface="Times New Roman" panose="02020603050405020304" pitchFamily="18" charset="0"/>
                <a:cs typeface="Calibri" panose="020F0502020204030204" pitchFamily="34" charset="0"/>
              </a:rPr>
              <a:t>3. Sağlık personelince tüm personellere yönelik KBRN eğitimi vermek.</a:t>
            </a:r>
            <a:endParaRPr lang="tr-TR" sz="20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637540">
              <a:lnSpc>
                <a:spcPct val="115000"/>
              </a:lnSpc>
              <a:spcAft>
                <a:spcPts val="1000"/>
              </a:spcAft>
            </a:pPr>
            <a:r>
              <a:rPr lang="tr-TR" sz="2000" dirty="0" smtClean="0">
                <a:effectLst/>
                <a:latin typeface="Calibri" panose="020F0502020204030204" pitchFamily="34" charset="0"/>
                <a:ea typeface="Times New Roman" panose="02020603050405020304" pitchFamily="18" charset="0"/>
                <a:cs typeface="Calibri" panose="020F0502020204030204" pitchFamily="34" charset="0"/>
              </a:rPr>
              <a:t>4. İkaz ve alarm sistemleri çalışır ve bakımlı olarak hazır bulundurulacaktır.</a:t>
            </a:r>
            <a:endParaRPr lang="tr-TR" sz="20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Dikdörtgen 2"/>
          <p:cNvSpPr/>
          <p:nvPr/>
        </p:nvSpPr>
        <p:spPr>
          <a:xfrm>
            <a:off x="4965746" y="199798"/>
            <a:ext cx="1260281" cy="646331"/>
          </a:xfrm>
          <a:prstGeom prst="rect">
            <a:avLst/>
          </a:prstGeom>
        </p:spPr>
        <p:txBody>
          <a:bodyPr wrap="none">
            <a:spAutoFit/>
          </a:bodyPr>
          <a:lstStyle/>
          <a:p>
            <a:r>
              <a:rPr lang="tr-TR" sz="3600" b="1" dirty="0" smtClean="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KBRN</a:t>
            </a:r>
            <a:endParaRPr lang="tr-TR" sz="3600" dirty="0">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2128885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4965746" y="199798"/>
            <a:ext cx="1260281" cy="646331"/>
          </a:xfrm>
          <a:prstGeom prst="rect">
            <a:avLst/>
          </a:prstGeom>
        </p:spPr>
        <p:txBody>
          <a:bodyPr wrap="none">
            <a:spAutoFit/>
          </a:bodyPr>
          <a:lstStyle/>
          <a:p>
            <a:r>
              <a:rPr lang="tr-TR" sz="3600" b="1" dirty="0" smtClean="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KBRN</a:t>
            </a:r>
            <a:endParaRPr lang="tr-TR" sz="3600" dirty="0">
              <a:effectLst>
                <a:outerShdw blurRad="38100" dist="38100" dir="2700000" algn="tl">
                  <a:srgbClr val="000000">
                    <a:alpha val="43137"/>
                  </a:srgbClr>
                </a:outerShdw>
              </a:effectLst>
            </a:endParaRPr>
          </a:p>
        </p:txBody>
      </p:sp>
      <p:sp>
        <p:nvSpPr>
          <p:cNvPr id="4" name="Dikdörtgen 3"/>
          <p:cNvSpPr/>
          <p:nvPr/>
        </p:nvSpPr>
        <p:spPr>
          <a:xfrm>
            <a:off x="-329046" y="987213"/>
            <a:ext cx="12375573" cy="5543056"/>
          </a:xfrm>
          <a:prstGeom prst="rect">
            <a:avLst/>
          </a:prstGeom>
        </p:spPr>
        <p:txBody>
          <a:bodyPr wrap="square">
            <a:spAutoFit/>
          </a:bodyPr>
          <a:lstStyle/>
          <a:p>
            <a:pPr marL="637540">
              <a:lnSpc>
                <a:spcPct val="115000"/>
              </a:lnSpc>
              <a:spcAft>
                <a:spcPts val="0"/>
              </a:spcAft>
            </a:pPr>
            <a:r>
              <a:rPr lang="tr-TR" sz="2400" b="1" u="sng" dirty="0" smtClean="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UYGULANACAK MÜDAHALE YÖNTEMLERİ</a:t>
            </a:r>
          </a:p>
          <a:p>
            <a:pPr marL="637540">
              <a:lnSpc>
                <a:spcPct val="115000"/>
              </a:lnSpc>
              <a:spcAft>
                <a:spcPts val="0"/>
              </a:spcAft>
            </a:pPr>
            <a:endParaRPr lang="tr-TR" sz="2400" b="1"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637540">
              <a:lnSpc>
                <a:spcPct val="115000"/>
              </a:lnSpc>
              <a:spcAft>
                <a:spcPts val="0"/>
              </a:spcAft>
            </a:pPr>
            <a:r>
              <a:rPr lang="tr-TR" sz="2000" dirty="0" smtClean="0">
                <a:effectLst/>
                <a:latin typeface="Calibri" panose="020F0502020204030204" pitchFamily="34" charset="0"/>
                <a:ea typeface="Times New Roman" panose="02020603050405020304" pitchFamily="18" charset="0"/>
                <a:cs typeface="Calibri" panose="020F0502020204030204" pitchFamily="34" charset="0"/>
              </a:rPr>
              <a:t>1. İşveren/İşveren Vekiline haber verin.</a:t>
            </a:r>
            <a:endParaRPr lang="tr-TR" sz="20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637540">
              <a:lnSpc>
                <a:spcPct val="115000"/>
              </a:lnSpc>
              <a:spcAft>
                <a:spcPts val="0"/>
              </a:spcAft>
            </a:pPr>
            <a:r>
              <a:rPr lang="tr-TR" sz="2000" dirty="0" smtClean="0">
                <a:effectLst/>
                <a:latin typeface="Calibri" panose="020F0502020204030204" pitchFamily="34" charset="0"/>
                <a:ea typeface="Times New Roman" panose="02020603050405020304" pitchFamily="18" charset="0"/>
                <a:cs typeface="Calibri" panose="020F0502020204030204" pitchFamily="34" charset="0"/>
              </a:rPr>
              <a:t>2. Talaş ile üzerini örterek kimyasalın yayılmasını önleyin. Kimyasal emdikten sonra kirli talaşı tehlikeli atık konteynerine atınız.</a:t>
            </a:r>
            <a:endParaRPr lang="tr-TR" sz="20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637540">
              <a:lnSpc>
                <a:spcPct val="115000"/>
              </a:lnSpc>
              <a:spcAft>
                <a:spcPts val="0"/>
              </a:spcAft>
            </a:pPr>
            <a:r>
              <a:rPr lang="tr-TR" sz="2000" dirty="0" smtClean="0">
                <a:effectLst/>
                <a:latin typeface="Calibri" panose="020F0502020204030204" pitchFamily="34" charset="0"/>
                <a:ea typeface="Times New Roman" panose="02020603050405020304" pitchFamily="18" charset="0"/>
                <a:cs typeface="Calibri" panose="020F0502020204030204" pitchFamily="34" charset="0"/>
              </a:rPr>
              <a:t>3. Kimyasal malzeme dökülen faaliyet noktasındaki makineler durdurulur.</a:t>
            </a:r>
            <a:endParaRPr lang="tr-TR" sz="20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637540">
              <a:lnSpc>
                <a:spcPct val="115000"/>
              </a:lnSpc>
              <a:spcAft>
                <a:spcPts val="0"/>
              </a:spcAft>
            </a:pPr>
            <a:r>
              <a:rPr lang="tr-TR" sz="2000" dirty="0" smtClean="0">
                <a:effectLst/>
                <a:latin typeface="Calibri" panose="020F0502020204030204" pitchFamily="34" charset="0"/>
                <a:ea typeface="Times New Roman" panose="02020603050405020304" pitchFamily="18" charset="0"/>
                <a:cs typeface="Calibri" panose="020F0502020204030204" pitchFamily="34" charset="0"/>
              </a:rPr>
              <a:t>4. Dökülen kimyasalların kanalizasyona gitmesi engellenir.</a:t>
            </a:r>
            <a:endParaRPr lang="tr-TR" sz="20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637540">
              <a:lnSpc>
                <a:spcPct val="115000"/>
              </a:lnSpc>
              <a:spcAft>
                <a:spcPts val="0"/>
              </a:spcAft>
            </a:pPr>
            <a:r>
              <a:rPr lang="tr-TR" sz="2000" dirty="0" smtClean="0">
                <a:effectLst/>
                <a:latin typeface="Calibri" panose="020F0502020204030204" pitchFamily="34" charset="0"/>
                <a:ea typeface="Times New Roman" panose="02020603050405020304" pitchFamily="18" charset="0"/>
                <a:cs typeface="Calibri" panose="020F0502020204030204" pitchFamily="34" charset="0"/>
              </a:rPr>
              <a:t>5. Dökülen kimyasalların etrafına ateş ile yaklaşmayınız.</a:t>
            </a:r>
            <a:endParaRPr lang="tr-TR" sz="20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637540">
              <a:lnSpc>
                <a:spcPct val="115000"/>
              </a:lnSpc>
              <a:spcAft>
                <a:spcPts val="0"/>
              </a:spcAft>
            </a:pPr>
            <a:r>
              <a:rPr lang="tr-TR" sz="2000" dirty="0" smtClean="0">
                <a:effectLst/>
                <a:latin typeface="Calibri" panose="020F0502020204030204" pitchFamily="34" charset="0"/>
                <a:ea typeface="Times New Roman" panose="02020603050405020304" pitchFamily="18" charset="0"/>
                <a:cs typeface="Calibri" panose="020F0502020204030204" pitchFamily="34" charset="0"/>
              </a:rPr>
              <a:t>6. Kimyasala maruz kalan kişilere, yaralılara ilkyardım müdahalesini yapınız.</a:t>
            </a:r>
            <a:endParaRPr lang="tr-TR" sz="20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637540">
              <a:lnSpc>
                <a:spcPct val="115000"/>
              </a:lnSpc>
              <a:spcAft>
                <a:spcPts val="0"/>
              </a:spcAft>
            </a:pPr>
            <a:r>
              <a:rPr lang="tr-TR" sz="2000" dirty="0" smtClean="0">
                <a:effectLst/>
                <a:latin typeface="Calibri" panose="020F0502020204030204" pitchFamily="34" charset="0"/>
                <a:ea typeface="Times New Roman" panose="02020603050405020304" pitchFamily="18" charset="0"/>
                <a:cs typeface="Calibri" panose="020F0502020204030204" pitchFamily="34" charset="0"/>
              </a:rPr>
              <a:t>7. Kontrolsüz deşarj olduğu nokta tespit edilip deşarjı kesiniz.</a:t>
            </a:r>
            <a:endParaRPr lang="tr-TR" sz="20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637540">
              <a:lnSpc>
                <a:spcPct val="115000"/>
              </a:lnSpc>
              <a:spcAft>
                <a:spcPts val="0"/>
              </a:spcAft>
            </a:pPr>
            <a:r>
              <a:rPr lang="tr-TR" sz="2000" dirty="0" smtClean="0">
                <a:effectLst/>
                <a:latin typeface="Calibri" panose="020F0502020204030204" pitchFamily="34" charset="0"/>
                <a:ea typeface="Times New Roman" panose="02020603050405020304" pitchFamily="18" charset="0"/>
                <a:cs typeface="Calibri" panose="020F0502020204030204" pitchFamily="34" charset="0"/>
              </a:rPr>
              <a:t>8. Kontrolsüz deşarj makine kaynaklı ise makineyi durdurunuz ve bakıma alınız.</a:t>
            </a:r>
            <a:endParaRPr lang="tr-TR" sz="20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637540">
              <a:lnSpc>
                <a:spcPct val="115000"/>
              </a:lnSpc>
              <a:spcAft>
                <a:spcPts val="0"/>
              </a:spcAft>
            </a:pPr>
            <a:r>
              <a:rPr lang="tr-TR" sz="2000" dirty="0" smtClean="0">
                <a:effectLst/>
                <a:latin typeface="Calibri" panose="020F0502020204030204" pitchFamily="34" charset="0"/>
                <a:ea typeface="Times New Roman" panose="02020603050405020304" pitchFamily="18" charset="0"/>
                <a:cs typeface="Calibri" panose="020F0502020204030204" pitchFamily="34" charset="0"/>
              </a:rPr>
              <a:t>9. Makinenin, önleyici bakım ve planlı bakım kontrollerini gözden geçirin.</a:t>
            </a:r>
            <a:endParaRPr lang="tr-TR" sz="20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637540">
              <a:lnSpc>
                <a:spcPct val="115000"/>
              </a:lnSpc>
              <a:spcAft>
                <a:spcPts val="0"/>
              </a:spcAft>
            </a:pPr>
            <a:r>
              <a:rPr lang="tr-TR" sz="2000" dirty="0" smtClean="0">
                <a:effectLst/>
                <a:latin typeface="Calibri" panose="020F0502020204030204" pitchFamily="34" charset="0"/>
                <a:ea typeface="Times New Roman" panose="02020603050405020304" pitchFamily="18" charset="0"/>
                <a:cs typeface="Calibri" panose="020F0502020204030204" pitchFamily="34" charset="0"/>
              </a:rPr>
              <a:t>10. Biyolojik duruma maruz kalan kişilere, yaralılara ilkyardım müdahalesini yapınız.</a:t>
            </a:r>
            <a:endParaRPr lang="tr-TR" sz="20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637540">
              <a:lnSpc>
                <a:spcPct val="115000"/>
              </a:lnSpc>
              <a:spcAft>
                <a:spcPts val="1000"/>
              </a:spcAft>
            </a:pPr>
            <a:r>
              <a:rPr lang="tr-TR" sz="2000" dirty="0" smtClean="0">
                <a:effectLst/>
                <a:latin typeface="Calibri" panose="020F0502020204030204" pitchFamily="34" charset="0"/>
                <a:ea typeface="Times New Roman" panose="02020603050405020304" pitchFamily="18" charset="0"/>
                <a:cs typeface="Calibri" panose="020F0502020204030204" pitchFamily="34" charset="0"/>
              </a:rPr>
              <a:t>11. Aleni ve şüpheli her durumda ALO TAEK 172 aranmalıdır. Ortamın radyasyon düzeyi ve gıda maddelerindeki radyoaktif kirlenme tespit edilmelidir.</a:t>
            </a:r>
            <a:endParaRPr lang="tr-TR" sz="20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75958943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53290" y="1509377"/>
            <a:ext cx="10785763" cy="1897443"/>
          </a:xfrm>
          <a:prstGeom prst="rect">
            <a:avLst/>
          </a:prstGeom>
        </p:spPr>
        <p:txBody>
          <a:bodyPr wrap="square">
            <a:spAutoFit/>
          </a:bodyPr>
          <a:lstStyle/>
          <a:p>
            <a:pPr marL="408940">
              <a:lnSpc>
                <a:spcPct val="115000"/>
              </a:lnSpc>
              <a:spcAft>
                <a:spcPts val="0"/>
              </a:spcAft>
            </a:pPr>
            <a:r>
              <a:rPr lang="tr-TR" sz="2400" b="1" u="sng" dirty="0" smtClean="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UYGULANACAK TAHLİYE YÖNTEMLERİ</a:t>
            </a:r>
          </a:p>
          <a:p>
            <a:pPr marL="408940">
              <a:lnSpc>
                <a:spcPct val="115000"/>
              </a:lnSpc>
              <a:spcAft>
                <a:spcPts val="0"/>
              </a:spcAft>
            </a:pPr>
            <a:endParaRPr lang="tr-TR" sz="2400" b="1"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637540">
              <a:lnSpc>
                <a:spcPct val="115000"/>
              </a:lnSpc>
              <a:spcAft>
                <a:spcPts val="0"/>
              </a:spcAft>
            </a:pPr>
            <a:r>
              <a:rPr lang="tr-TR" dirty="0" smtClean="0">
                <a:effectLst/>
                <a:latin typeface="Calibri" panose="020F0502020204030204" pitchFamily="34" charset="0"/>
                <a:ea typeface="Times New Roman" panose="02020603050405020304" pitchFamily="18" charset="0"/>
                <a:cs typeface="Calibri" panose="020F0502020204030204" pitchFamily="34" charset="0"/>
              </a:rPr>
              <a:t>1. KBRN durumlarında yetkili kişi ve kurumlarca tahliyeler yapılacaktır.</a:t>
            </a:r>
            <a:endParaRPr lang="tr-TR" sz="24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637540">
              <a:lnSpc>
                <a:spcPct val="115000"/>
              </a:lnSpc>
              <a:spcAft>
                <a:spcPts val="0"/>
              </a:spcAft>
            </a:pPr>
            <a:r>
              <a:rPr lang="tr-TR" dirty="0" smtClean="0">
                <a:effectLst/>
                <a:latin typeface="Calibri" panose="020F0502020204030204" pitchFamily="34" charset="0"/>
                <a:ea typeface="Times New Roman" panose="02020603050405020304" pitchFamily="18" charset="0"/>
                <a:cs typeface="Calibri" panose="020F0502020204030204" pitchFamily="34" charset="0"/>
              </a:rPr>
              <a:t>2. Kazazedeler, ilk yardım müdahalesine müteakip sağlık kuruluşlarına sevki sağlanacaktır.</a:t>
            </a:r>
            <a:endParaRPr lang="tr-TR" sz="24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637540">
              <a:lnSpc>
                <a:spcPct val="115000"/>
              </a:lnSpc>
              <a:spcAft>
                <a:spcPts val="1000"/>
              </a:spcAft>
            </a:pPr>
            <a:r>
              <a:rPr lang="tr-TR" dirty="0" smtClean="0">
                <a:effectLst/>
                <a:latin typeface="Calibri" panose="020F0502020204030204" pitchFamily="34" charset="0"/>
                <a:ea typeface="Times New Roman" panose="02020603050405020304" pitchFamily="18" charset="0"/>
                <a:cs typeface="Calibri" panose="020F0502020204030204" pitchFamily="34" charset="0"/>
              </a:rPr>
              <a:t>3. Tahliye ve kurtarma işlemlerinde görevlilere KKD Kullanımı sağlanacaktır.</a:t>
            </a:r>
            <a:endParaRPr lang="tr-TR"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Dikdörtgen 2"/>
          <p:cNvSpPr/>
          <p:nvPr/>
        </p:nvSpPr>
        <p:spPr>
          <a:xfrm>
            <a:off x="4965746" y="199798"/>
            <a:ext cx="1260281" cy="646331"/>
          </a:xfrm>
          <a:prstGeom prst="rect">
            <a:avLst/>
          </a:prstGeom>
        </p:spPr>
        <p:txBody>
          <a:bodyPr wrap="none">
            <a:spAutoFit/>
          </a:bodyPr>
          <a:lstStyle/>
          <a:p>
            <a:r>
              <a:rPr lang="tr-TR" sz="3600" b="1" dirty="0" smtClean="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KBRN</a:t>
            </a:r>
            <a:endParaRPr lang="tr-TR" sz="3600" dirty="0">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30773815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34291" y="-112857"/>
            <a:ext cx="10515600" cy="1325563"/>
          </a:xfrm>
        </p:spPr>
        <p:txBody>
          <a:bodyPr>
            <a:normAutofit/>
          </a:bodyPr>
          <a:lstStyle/>
          <a:p>
            <a:pPr algn="ctr"/>
            <a:r>
              <a:rPr lang="tr-TR" b="1" dirty="0" smtClean="0">
                <a:solidFill>
                  <a:srgbClr val="FF0000"/>
                </a:solidFill>
                <a:effectLst>
                  <a:outerShdw blurRad="38100" dist="38100" dir="2700000" algn="tl">
                    <a:srgbClr val="000000">
                      <a:alpha val="43137"/>
                    </a:srgbClr>
                  </a:outerShdw>
                </a:effectLst>
                <a:latin typeface="+mn-lt"/>
              </a:rPr>
              <a:t>DİKKAT EDİLMESİ GEREKEN HUSUSLAR</a:t>
            </a:r>
            <a:endParaRPr lang="tr-TR" b="1" dirty="0">
              <a:solidFill>
                <a:srgbClr val="FF0000"/>
              </a:solidFill>
              <a:effectLst>
                <a:outerShdw blurRad="38100" dist="38100" dir="2700000" algn="tl">
                  <a:srgbClr val="000000">
                    <a:alpha val="43137"/>
                  </a:srgbClr>
                </a:outerShdw>
              </a:effectLst>
              <a:latin typeface="+mn-lt"/>
            </a:endParaRPr>
          </a:p>
        </p:txBody>
      </p:sp>
      <p:sp>
        <p:nvSpPr>
          <p:cNvPr id="3" name="İçerik Yer Tutucusu 2"/>
          <p:cNvSpPr>
            <a:spLocks noGrp="1"/>
          </p:cNvSpPr>
          <p:nvPr>
            <p:ph idx="1"/>
          </p:nvPr>
        </p:nvSpPr>
        <p:spPr>
          <a:xfrm>
            <a:off x="204354" y="1142999"/>
            <a:ext cx="11575473" cy="5715001"/>
          </a:xfrm>
        </p:spPr>
        <p:txBody>
          <a:bodyPr>
            <a:normAutofit/>
          </a:bodyPr>
          <a:lstStyle/>
          <a:p>
            <a:pPr algn="just">
              <a:lnSpc>
                <a:spcPct val="120000"/>
              </a:lnSpc>
            </a:pPr>
            <a:r>
              <a:rPr lang="tr-TR" sz="2400" dirty="0" smtClean="0"/>
              <a:t>Okul/Kurumların, girilen verilere göre; Acil Durum Plânı, Yangın Önleme ve Söndürme İç Düzenlemesi ile Yangın İç Düzenleme Talimatını hazırlamaları ve modülden alınan diğer çıktılarla birlikte oluşturulan </a:t>
            </a:r>
            <a:r>
              <a:rPr lang="tr-TR" sz="2400" b="1" dirty="0" smtClean="0"/>
              <a:t>"Acil Durum </a:t>
            </a:r>
            <a:r>
              <a:rPr lang="tr-TR" sz="2400" b="1" dirty="0" err="1" smtClean="0"/>
              <a:t>Plânı"nın</a:t>
            </a:r>
            <a:r>
              <a:rPr lang="tr-TR" sz="2400" b="1" dirty="0" smtClean="0"/>
              <a:t> imzalanmış bir nüshasının işverenlerince dosyasında muhafaza edilmesi,</a:t>
            </a:r>
          </a:p>
          <a:p>
            <a:pPr algn="just">
              <a:lnSpc>
                <a:spcPct val="120000"/>
              </a:lnSpc>
            </a:pPr>
            <a:endParaRPr lang="tr-TR" sz="2400" dirty="0" smtClean="0"/>
          </a:p>
          <a:p>
            <a:pPr algn="just">
              <a:lnSpc>
                <a:spcPct val="120000"/>
              </a:lnSpc>
            </a:pPr>
            <a:r>
              <a:rPr lang="tr-TR" sz="2400" b="1" dirty="0" smtClean="0"/>
              <a:t>Acil durum ekiplerine; Yangın Eğiticilerince eğitim verilerek rehberlik yapılması,</a:t>
            </a:r>
          </a:p>
          <a:p>
            <a:pPr algn="just">
              <a:lnSpc>
                <a:spcPct val="120000"/>
              </a:lnSpc>
            </a:pPr>
            <a:endParaRPr lang="tr-TR" sz="2400" dirty="0" smtClean="0"/>
          </a:p>
          <a:p>
            <a:pPr algn="just">
              <a:lnSpc>
                <a:spcPct val="120000"/>
              </a:lnSpc>
            </a:pPr>
            <a:r>
              <a:rPr lang="tr-TR" sz="2400" dirty="0" smtClean="0"/>
              <a:t>MEBBİS İSGB modülüne girilen verilerin idari ve hukuki bağlayıcılığı dikkate alınarak yetkilisinden başkası tarafından verilerdeki düzeltmelerin önlenmesi amacıyla </a:t>
            </a:r>
            <a:r>
              <a:rPr lang="tr-TR" sz="2400" b="1" dirty="0" smtClean="0"/>
              <a:t>her türlü düzeltme taleplerinin İşveren/İşveren Vekilinin koordinasyonunda yapılması, </a:t>
            </a:r>
            <a:endParaRPr lang="tr-TR" sz="2400" b="1" dirty="0"/>
          </a:p>
        </p:txBody>
      </p:sp>
    </p:spTree>
    <p:extLst>
      <p:ext uri="{BB962C8B-B14F-4D97-AF65-F5344CB8AC3E}">
        <p14:creationId xmlns="" xmlns:p14="http://schemas.microsoft.com/office/powerpoint/2010/main" val="43620151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325581" y="2250278"/>
            <a:ext cx="11520055" cy="1643527"/>
          </a:xfrm>
          <a:prstGeom prst="rect">
            <a:avLst/>
          </a:prstGeom>
        </p:spPr>
        <p:txBody>
          <a:bodyPr wrap="square">
            <a:spAutoFit/>
          </a:bodyPr>
          <a:lstStyle/>
          <a:p>
            <a:pPr algn="ctr">
              <a:lnSpc>
                <a:spcPct val="120000"/>
              </a:lnSpc>
            </a:pPr>
            <a:r>
              <a:rPr lang="tr-TR" sz="9000" b="1" dirty="0" smtClean="0">
                <a:solidFill>
                  <a:srgbClr val="FF0000"/>
                </a:solidFill>
                <a:effectLst>
                  <a:outerShdw blurRad="38100" dist="38100" dir="2700000" algn="tl">
                    <a:srgbClr val="000000">
                      <a:alpha val="43137"/>
                    </a:srgbClr>
                  </a:outerShdw>
                </a:effectLst>
              </a:rPr>
              <a:t>TATBİKAT RAPORLARI</a:t>
            </a:r>
            <a:endParaRPr lang="tr-TR" sz="90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27338840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354380" y="251752"/>
            <a:ext cx="8082854" cy="523220"/>
          </a:xfrm>
          <a:prstGeom prst="rect">
            <a:avLst/>
          </a:prstGeom>
        </p:spPr>
        <p:txBody>
          <a:bodyPr wrap="none">
            <a:spAutoFit/>
          </a:bodyPr>
          <a:lstStyle/>
          <a:p>
            <a:r>
              <a:rPr lang="tr-TR" sz="2800" b="1" u="sng" dirty="0" smtClean="0">
                <a:latin typeface="Calibri" panose="020F0502020204030204" pitchFamily="34" charset="0"/>
                <a:ea typeface="Times New Roman" panose="02020603050405020304" pitchFamily="18" charset="0"/>
                <a:cs typeface="Calibri" panose="020F0502020204030204" pitchFamily="34" charset="0"/>
              </a:rPr>
              <a:t>13</a:t>
            </a:r>
            <a:r>
              <a:rPr lang="tr-TR" sz="2800" b="1" u="sng" dirty="0" smtClean="0">
                <a:effectLst/>
                <a:latin typeface="Calibri" panose="020F0502020204030204" pitchFamily="34" charset="0"/>
                <a:ea typeface="Times New Roman" panose="02020603050405020304" pitchFamily="18" charset="0"/>
                <a:cs typeface="Calibri" panose="020F0502020204030204" pitchFamily="34" charset="0"/>
              </a:rPr>
              <a:t>.ADIM:  </a:t>
            </a:r>
            <a:r>
              <a:rPr lang="tr-TR" sz="2800" b="1" dirty="0" smtClean="0">
                <a:effectLst/>
                <a:latin typeface="Calibri" panose="020F0502020204030204" pitchFamily="34" charset="0"/>
                <a:ea typeface="Times New Roman" panose="02020603050405020304" pitchFamily="18" charset="0"/>
                <a:cs typeface="Calibri" panose="020F0502020204030204" pitchFamily="34" charset="0"/>
              </a:rPr>
              <a:t>«TATBİKAT RAPORLARI» butonuna tıklanır.</a:t>
            </a:r>
            <a:endParaRPr lang="tr-TR" sz="2800" b="1" dirty="0"/>
          </a:p>
        </p:txBody>
      </p:sp>
      <p:pic>
        <p:nvPicPr>
          <p:cNvPr id="4" name="Resim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696192" y="774972"/>
            <a:ext cx="10474035" cy="5947137"/>
          </a:xfrm>
          <a:prstGeom prst="rect">
            <a:avLst/>
          </a:prstGeom>
        </p:spPr>
      </p:pic>
    </p:spTree>
    <p:extLst>
      <p:ext uri="{BB962C8B-B14F-4D97-AF65-F5344CB8AC3E}">
        <p14:creationId xmlns="" xmlns:p14="http://schemas.microsoft.com/office/powerpoint/2010/main" val="63903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133559" y="179023"/>
            <a:ext cx="7150740" cy="517065"/>
          </a:xfrm>
          <a:prstGeom prst="rect">
            <a:avLst/>
          </a:prstGeom>
        </p:spPr>
        <p:txBody>
          <a:bodyPr wrap="none">
            <a:spAutoFit/>
          </a:bodyPr>
          <a:lstStyle/>
          <a:p>
            <a:pPr marL="637540">
              <a:lnSpc>
                <a:spcPct val="115000"/>
              </a:lnSpc>
              <a:spcAft>
                <a:spcPts val="1000"/>
              </a:spcAft>
            </a:pPr>
            <a:r>
              <a:rPr lang="tr-TR" sz="2400" b="1" u="sng" dirty="0" smtClean="0">
                <a:effectLst/>
                <a:latin typeface="Calibri" panose="020F0502020204030204" pitchFamily="34" charset="0"/>
                <a:ea typeface="Times New Roman" panose="02020603050405020304" pitchFamily="18" charset="0"/>
                <a:cs typeface="Calibri" panose="020F0502020204030204" pitchFamily="34" charset="0"/>
              </a:rPr>
              <a:t>14.ADIM:</a:t>
            </a:r>
            <a:r>
              <a:rPr lang="tr-TR" sz="2400" b="1" dirty="0" smtClean="0">
                <a:effectLst/>
                <a:latin typeface="Calibri" panose="020F0502020204030204" pitchFamily="34" charset="0"/>
                <a:ea typeface="Times New Roman" panose="02020603050405020304" pitchFamily="18" charset="0"/>
                <a:cs typeface="Calibri" panose="020F0502020204030204" pitchFamily="34" charset="0"/>
              </a:rPr>
              <a:t> Tatbikat türü «DOĞAL AFETLER» seçilir. </a:t>
            </a:r>
            <a:endParaRPr lang="tr-TR" sz="32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4" name="Resim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89191" y="696088"/>
            <a:ext cx="11531754" cy="6048375"/>
          </a:xfrm>
          <a:prstGeom prst="rect">
            <a:avLst/>
          </a:prstGeom>
        </p:spPr>
      </p:pic>
    </p:spTree>
    <p:extLst>
      <p:ext uri="{BB962C8B-B14F-4D97-AF65-F5344CB8AC3E}">
        <p14:creationId xmlns="" xmlns:p14="http://schemas.microsoft.com/office/powerpoint/2010/main" val="332501247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24692" y="989969"/>
            <a:ext cx="11731336" cy="5361468"/>
          </a:xfrm>
          <a:prstGeom prst="rect">
            <a:avLst/>
          </a:prstGeom>
        </p:spPr>
        <p:txBody>
          <a:bodyPr wrap="square">
            <a:spAutoFit/>
          </a:bodyPr>
          <a:lstStyle/>
          <a:p>
            <a:pPr marL="637540">
              <a:lnSpc>
                <a:spcPct val="115000"/>
              </a:lnSpc>
              <a:spcAft>
                <a:spcPts val="1000"/>
              </a:spcAft>
            </a:pPr>
            <a:r>
              <a:rPr lang="tr-TR" sz="2400" b="1" dirty="0" smtClean="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Amacı aşağıdaki örnekteki gibi yazılabilir.</a:t>
            </a:r>
            <a:endParaRPr lang="tr-TR" sz="3200" b="1"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indent="449580" algn="just">
              <a:lnSpc>
                <a:spcPct val="115000"/>
              </a:lnSpc>
              <a:spcAft>
                <a:spcPts val="1000"/>
              </a:spcAft>
            </a:pPr>
            <a:r>
              <a:rPr lang="tr-TR" dirty="0" smtClean="0">
                <a:effectLst/>
                <a:ea typeface="Times New Roman" panose="02020603050405020304" pitchFamily="18" charset="0"/>
                <a:cs typeface="Times New Roman" panose="02020603050405020304" pitchFamily="18" charset="0"/>
              </a:rPr>
              <a:t>Bilindiği üzere ülkemizin % 66’sı 1. ve 2. derece deprem tehlikesi alanı içerisinde yer almakta, ayrıca taşkınlar, toprak kayması, kaya düşmesi, çığ vb. diğer doğa kaynaklı afetler ile teknolojik ve insan kaynaklı afetler bakımından yüksek derecede risk taşıyan bir coğrafya üzerinde bulunmaktadır. Ülkemizin </a:t>
            </a:r>
            <a:r>
              <a:rPr lang="tr-TR" dirty="0" err="1" smtClean="0">
                <a:effectLst/>
                <a:ea typeface="Times New Roman" panose="02020603050405020304" pitchFamily="18" charset="0"/>
                <a:cs typeface="Times New Roman" panose="02020603050405020304" pitchFamily="18" charset="0"/>
              </a:rPr>
              <a:t>afetselliği</a:t>
            </a:r>
            <a:r>
              <a:rPr lang="tr-TR" dirty="0" smtClean="0">
                <a:effectLst/>
                <a:ea typeface="Times New Roman" panose="02020603050405020304" pitchFamily="18" charset="0"/>
                <a:cs typeface="Times New Roman" panose="02020603050405020304" pitchFamily="18" charset="0"/>
              </a:rPr>
              <a:t> dikkate alındığında, hazırlık ve planlama çalışmaları büyük önem arz etmektedir.</a:t>
            </a:r>
          </a:p>
          <a:p>
            <a:pPr indent="449580" algn="just">
              <a:lnSpc>
                <a:spcPct val="115000"/>
              </a:lnSpc>
              <a:spcAft>
                <a:spcPts val="1000"/>
              </a:spcAft>
            </a:pPr>
            <a:r>
              <a:rPr lang="tr-TR" dirty="0" smtClean="0">
                <a:effectLst/>
                <a:ea typeface="Times New Roman" panose="02020603050405020304" pitchFamily="18" charset="0"/>
                <a:cs typeface="Times New Roman" panose="02020603050405020304" pitchFamily="18" charset="0"/>
              </a:rPr>
              <a:t>Doğal Afetlerin, ne zaman olacağı önceden tahmin edilemez ve olması muhtemel deprem, sel ve yangın gibi doğal afetler vardır. Engellenmesi elimizde olmayan bu afetlerden en az kayıp ve zararla kurtulmak, önceden hazırlıklı olmakla mümkündür. Önceden hazırlıklı olmamız afetler olduğunda can ve mal kaybımızı en aza indirmemiz manasına gelir. Hazırladığımız bu plan ile hem geç kalmanın doğuracağı olumsuz sonuçları göstermeyi hem de hazırlıklı olup olmadığımızı ölçmeyi planladık.</a:t>
            </a:r>
          </a:p>
          <a:p>
            <a:pPr indent="449580" algn="just">
              <a:lnSpc>
                <a:spcPct val="115000"/>
              </a:lnSpc>
              <a:spcAft>
                <a:spcPts val="1000"/>
              </a:spcAft>
            </a:pPr>
            <a:r>
              <a:rPr lang="tr-TR" dirty="0" smtClean="0">
                <a:effectLst/>
                <a:ea typeface="Times New Roman" panose="02020603050405020304" pitchFamily="18" charset="0"/>
                <a:cs typeface="Times New Roman" panose="02020603050405020304" pitchFamily="18" charset="0"/>
              </a:rPr>
              <a:t>Okul/Kurum Afet ve Acil Durum Planı: Kurum çalışanlarını acil durumlarda neler yapabileceği konusunda eğitmek, nerede, nasıl davranacağı konusunda bilgilendirmek üzere hazırlanmıştır. İçinde bulunduğumuz riski anlayarak önceden hazırlıklı olmakla olası can ve mal kaybını en aza indirebiliriz. Bu nedenle yapılacak ilk şey, kurumun tüm iç paydaşlarını (öğretmenler, öğrenciler, okul aile birliği ve veliler, genel idari ve yardımcı hizmetler, kütüphane, revir, yemekhane, kantin) bilgilendirmek, birlikte yapılacak çalışmalarla hem psikolojik, hem de fiziksel olarak hazırlıklı olunmasını sağlamaktır.</a:t>
            </a:r>
            <a:endParaRPr lang="tr-TR" dirty="0">
              <a:effectLst/>
              <a:ea typeface="Times New Roman" panose="02020603050405020304" pitchFamily="18" charset="0"/>
              <a:cs typeface="Times New Roman" panose="02020603050405020304" pitchFamily="18" charset="0"/>
            </a:endParaRPr>
          </a:p>
        </p:txBody>
      </p:sp>
      <p:sp>
        <p:nvSpPr>
          <p:cNvPr id="3" name="Dikdörtgen 2"/>
          <p:cNvSpPr/>
          <p:nvPr/>
        </p:nvSpPr>
        <p:spPr>
          <a:xfrm>
            <a:off x="4563727" y="124163"/>
            <a:ext cx="3289683" cy="646331"/>
          </a:xfrm>
          <a:prstGeom prst="rect">
            <a:avLst/>
          </a:prstGeom>
        </p:spPr>
        <p:txBody>
          <a:bodyPr wrap="none">
            <a:spAutoFit/>
          </a:bodyPr>
          <a:lstStyle/>
          <a:p>
            <a:r>
              <a:rPr lang="tr-TR" sz="3600" b="1" dirty="0" smtClean="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DOĞAL AFETLER</a:t>
            </a:r>
            <a:endParaRPr lang="tr-TR" sz="3600" dirty="0">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0951464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577581" y="7966"/>
            <a:ext cx="3289683" cy="646331"/>
          </a:xfrm>
          <a:prstGeom prst="rect">
            <a:avLst/>
          </a:prstGeom>
        </p:spPr>
        <p:txBody>
          <a:bodyPr wrap="none">
            <a:spAutoFit/>
          </a:bodyPr>
          <a:lstStyle/>
          <a:p>
            <a:r>
              <a:rPr lang="tr-TR" sz="3600" b="1" dirty="0" smtClean="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DOĞAL AFETLER</a:t>
            </a:r>
            <a:endParaRPr lang="tr-TR" sz="3600" dirty="0">
              <a:effectLst>
                <a:outerShdw blurRad="38100" dist="38100" dir="2700000" algn="tl">
                  <a:srgbClr val="000000">
                    <a:alpha val="43137"/>
                  </a:srgbClr>
                </a:outerShdw>
              </a:effectLst>
            </a:endParaRPr>
          </a:p>
        </p:txBody>
      </p:sp>
      <p:sp>
        <p:nvSpPr>
          <p:cNvPr id="3" name="Dikdörtgen 2"/>
          <p:cNvSpPr/>
          <p:nvPr/>
        </p:nvSpPr>
        <p:spPr>
          <a:xfrm>
            <a:off x="-422606" y="474183"/>
            <a:ext cx="7640874" cy="492122"/>
          </a:xfrm>
          <a:prstGeom prst="rect">
            <a:avLst/>
          </a:prstGeom>
        </p:spPr>
        <p:txBody>
          <a:bodyPr wrap="none">
            <a:spAutoFit/>
          </a:bodyPr>
          <a:lstStyle/>
          <a:p>
            <a:pPr indent="449580" algn="just">
              <a:lnSpc>
                <a:spcPct val="115000"/>
              </a:lnSpc>
              <a:spcAft>
                <a:spcPts val="1000"/>
              </a:spcAft>
            </a:pPr>
            <a:r>
              <a:rPr lang="tr-TR" sz="2400" b="1" dirty="0" smtClean="0">
                <a:solidFill>
                  <a:srgbClr val="FF0000"/>
                </a:solidFill>
                <a:effectLst/>
                <a:ea typeface="Times New Roman" panose="02020603050405020304" pitchFamily="18" charset="0"/>
                <a:cs typeface="Times New Roman" panose="02020603050405020304" pitchFamily="18" charset="0"/>
              </a:rPr>
              <a:t>Geri kalan kısım resimde gösterildiği gibi doldurulabilir.</a:t>
            </a:r>
            <a:endParaRPr lang="tr-TR" sz="2400" b="1" dirty="0">
              <a:solidFill>
                <a:srgbClr val="FF0000"/>
              </a:solidFill>
              <a:effectLst/>
              <a:ea typeface="Times New Roman" panose="02020603050405020304" pitchFamily="18" charset="0"/>
              <a:cs typeface="Times New Roman" panose="02020603050405020304" pitchFamily="18" charset="0"/>
            </a:endParaRPr>
          </a:p>
        </p:txBody>
      </p:sp>
      <p:pic>
        <p:nvPicPr>
          <p:cNvPr id="5" name="Resim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51572" y="966305"/>
            <a:ext cx="11394064" cy="5767004"/>
          </a:xfrm>
          <a:prstGeom prst="rect">
            <a:avLst/>
          </a:prstGeom>
        </p:spPr>
      </p:pic>
    </p:spTree>
    <p:extLst>
      <p:ext uri="{BB962C8B-B14F-4D97-AF65-F5344CB8AC3E}">
        <p14:creationId xmlns="" xmlns:p14="http://schemas.microsoft.com/office/powerpoint/2010/main" val="330991729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3200609" y="158242"/>
            <a:ext cx="6116803" cy="517065"/>
          </a:xfrm>
          <a:prstGeom prst="rect">
            <a:avLst/>
          </a:prstGeom>
        </p:spPr>
        <p:txBody>
          <a:bodyPr wrap="none">
            <a:spAutoFit/>
          </a:bodyPr>
          <a:lstStyle/>
          <a:p>
            <a:pPr marL="637540">
              <a:lnSpc>
                <a:spcPct val="115000"/>
              </a:lnSpc>
              <a:spcAft>
                <a:spcPts val="1000"/>
              </a:spcAft>
            </a:pPr>
            <a:r>
              <a:rPr lang="tr-TR" sz="2400" b="1" u="sng" dirty="0" smtClean="0">
                <a:effectLst/>
                <a:latin typeface="Calibri" panose="020F0502020204030204" pitchFamily="34" charset="0"/>
                <a:ea typeface="Times New Roman" panose="02020603050405020304" pitchFamily="18" charset="0"/>
                <a:cs typeface="Calibri" panose="020F0502020204030204" pitchFamily="34" charset="0"/>
              </a:rPr>
              <a:t>15.ADIM: </a:t>
            </a:r>
            <a:r>
              <a:rPr lang="tr-TR" sz="2400" b="1" dirty="0" smtClean="0">
                <a:effectLst/>
                <a:latin typeface="Calibri" panose="020F0502020204030204" pitchFamily="34" charset="0"/>
                <a:ea typeface="Times New Roman" panose="02020603050405020304" pitchFamily="18" charset="0"/>
                <a:cs typeface="Calibri" panose="020F0502020204030204" pitchFamily="34" charset="0"/>
              </a:rPr>
              <a:t>Tatbikat türü «DEPREM» seçilir.</a:t>
            </a:r>
            <a:endParaRPr lang="tr-TR" sz="32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4" name="Resim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11037" y="675307"/>
            <a:ext cx="11189797" cy="6073223"/>
          </a:xfrm>
          <a:prstGeom prst="rect">
            <a:avLst/>
          </a:prstGeom>
        </p:spPr>
      </p:pic>
    </p:spTree>
    <p:extLst>
      <p:ext uri="{BB962C8B-B14F-4D97-AF65-F5344CB8AC3E}">
        <p14:creationId xmlns="" xmlns:p14="http://schemas.microsoft.com/office/powerpoint/2010/main" val="108548002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363682" y="1916416"/>
            <a:ext cx="10983190" cy="2131866"/>
          </a:xfrm>
          <a:prstGeom prst="rect">
            <a:avLst/>
          </a:prstGeom>
        </p:spPr>
        <p:txBody>
          <a:bodyPr wrap="square">
            <a:spAutoFit/>
          </a:bodyPr>
          <a:lstStyle/>
          <a:p>
            <a:pPr marL="637540">
              <a:lnSpc>
                <a:spcPct val="115000"/>
              </a:lnSpc>
              <a:spcAft>
                <a:spcPts val="1000"/>
              </a:spcAft>
            </a:pPr>
            <a:r>
              <a:rPr lang="tr-TR" sz="2800" b="1" u="sng" dirty="0" smtClean="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Deprem tatbikat amacı örnekteki gibi yazılabilir.</a:t>
            </a:r>
            <a:endParaRPr lang="tr-TR" sz="3600" b="1" u="sng" dirty="0" smtClean="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0"/>
              </a:spcAft>
            </a:pPr>
            <a:r>
              <a:rPr lang="tr-TR" sz="2000" dirty="0" smtClean="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Deprem tatbikatı yapmak kişinin deprem anında neleri yapıp neleri yapması gerektiğini öğrenmesi açısından çok önemlidir. Depremin ne zaman olacağı bilinemez. Bu yüzden depreme hazırlıklı olunmalıdır. Tatbikatlarda deprem anında nasıl hareket etmeli, neresi daha güvenli, nereden dışarı çıkmalı gibi soruların cevabı öğrenilir. Bu yüzden tatbikatlara katılım ihmal edilmemelidir.</a:t>
            </a:r>
          </a:p>
        </p:txBody>
      </p:sp>
      <p:sp>
        <p:nvSpPr>
          <p:cNvPr id="4" name="Dikdörtgen 3"/>
          <p:cNvSpPr/>
          <p:nvPr/>
        </p:nvSpPr>
        <p:spPr>
          <a:xfrm>
            <a:off x="4938199" y="262144"/>
            <a:ext cx="1834156" cy="646331"/>
          </a:xfrm>
          <a:prstGeom prst="rect">
            <a:avLst/>
          </a:prstGeom>
        </p:spPr>
        <p:txBody>
          <a:bodyPr wrap="none">
            <a:spAutoFit/>
          </a:bodyPr>
          <a:lstStyle/>
          <a:p>
            <a:r>
              <a:rPr lang="tr-TR" sz="3600" b="1" dirty="0" smtClean="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DEPREM</a:t>
            </a:r>
            <a:endParaRPr lang="tr-TR" sz="3600" dirty="0">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317295116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343632" y="530642"/>
            <a:ext cx="10983190" cy="517065"/>
          </a:xfrm>
          <a:prstGeom prst="rect">
            <a:avLst/>
          </a:prstGeom>
        </p:spPr>
        <p:txBody>
          <a:bodyPr wrap="square">
            <a:spAutoFit/>
          </a:bodyPr>
          <a:lstStyle/>
          <a:p>
            <a:pPr marL="637540">
              <a:lnSpc>
                <a:spcPct val="115000"/>
              </a:lnSpc>
              <a:spcAft>
                <a:spcPts val="1000"/>
              </a:spcAft>
            </a:pPr>
            <a:r>
              <a:rPr lang="tr-TR" sz="2400" b="1" u="sng" dirty="0" smtClean="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NOT: </a:t>
            </a:r>
            <a:r>
              <a:rPr lang="tr-TR" sz="2400" b="1" dirty="0" smtClean="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Diğer kısımlar resimdeki gibi doldurulabilir.</a:t>
            </a:r>
            <a:endParaRPr lang="tr-TR" sz="32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Dikdörtgen 3"/>
          <p:cNvSpPr/>
          <p:nvPr/>
        </p:nvSpPr>
        <p:spPr>
          <a:xfrm>
            <a:off x="5041230" y="0"/>
            <a:ext cx="1834156" cy="646331"/>
          </a:xfrm>
          <a:prstGeom prst="rect">
            <a:avLst/>
          </a:prstGeom>
        </p:spPr>
        <p:txBody>
          <a:bodyPr wrap="none">
            <a:spAutoFit/>
          </a:bodyPr>
          <a:lstStyle/>
          <a:p>
            <a:r>
              <a:rPr lang="tr-TR" sz="3600" b="1" dirty="0" smtClean="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DEPREM</a:t>
            </a:r>
            <a:endParaRPr lang="tr-TR" sz="3600" dirty="0">
              <a:effectLst>
                <a:outerShdw blurRad="38100" dist="38100" dir="2700000" algn="tl">
                  <a:srgbClr val="000000">
                    <a:alpha val="43137"/>
                  </a:srgbClr>
                </a:outerShdw>
              </a:effectLst>
            </a:endParaRPr>
          </a:p>
        </p:txBody>
      </p:sp>
      <p:pic>
        <p:nvPicPr>
          <p:cNvPr id="2" name="Resim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99190" y="1022764"/>
            <a:ext cx="10808461" cy="5700008"/>
          </a:xfrm>
          <a:prstGeom prst="rect">
            <a:avLst/>
          </a:prstGeom>
        </p:spPr>
      </p:pic>
    </p:spTree>
    <p:extLst>
      <p:ext uri="{BB962C8B-B14F-4D97-AF65-F5344CB8AC3E}">
        <p14:creationId xmlns="" xmlns:p14="http://schemas.microsoft.com/office/powerpoint/2010/main" val="225319845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3200609" y="106726"/>
            <a:ext cx="5732082" cy="492122"/>
          </a:xfrm>
          <a:prstGeom prst="rect">
            <a:avLst/>
          </a:prstGeom>
        </p:spPr>
        <p:txBody>
          <a:bodyPr wrap="none">
            <a:spAutoFit/>
          </a:bodyPr>
          <a:lstStyle/>
          <a:p>
            <a:pPr marL="637540">
              <a:lnSpc>
                <a:spcPct val="115000"/>
              </a:lnSpc>
              <a:spcAft>
                <a:spcPts val="1000"/>
              </a:spcAft>
            </a:pPr>
            <a:r>
              <a:rPr lang="tr-TR" sz="2400" b="1" u="sng" dirty="0" smtClean="0">
                <a:effectLst/>
                <a:latin typeface="Calibri" panose="020F0502020204030204" pitchFamily="34" charset="0"/>
                <a:ea typeface="Times New Roman" panose="02020603050405020304" pitchFamily="18" charset="0"/>
                <a:cs typeface="Calibri" panose="020F0502020204030204" pitchFamily="34" charset="0"/>
              </a:rPr>
              <a:t>16.ADIM: </a:t>
            </a:r>
            <a:r>
              <a:rPr lang="tr-TR" sz="2400" b="1" dirty="0" smtClean="0">
                <a:effectLst/>
                <a:latin typeface="Calibri" panose="020F0502020204030204" pitchFamily="34" charset="0"/>
                <a:ea typeface="Times New Roman" panose="02020603050405020304" pitchFamily="18" charset="0"/>
                <a:cs typeface="Calibri" panose="020F0502020204030204" pitchFamily="34" charset="0"/>
              </a:rPr>
              <a:t>Tatbikat türü «KBRN» seçilir.</a:t>
            </a:r>
            <a:endParaRPr lang="tr-TR" sz="32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2" name="Resim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27887" y="598848"/>
            <a:ext cx="11407798" cy="6207636"/>
          </a:xfrm>
          <a:prstGeom prst="rect">
            <a:avLst/>
          </a:prstGeom>
        </p:spPr>
      </p:pic>
    </p:spTree>
    <p:extLst>
      <p:ext uri="{BB962C8B-B14F-4D97-AF65-F5344CB8AC3E}">
        <p14:creationId xmlns="" xmlns:p14="http://schemas.microsoft.com/office/powerpoint/2010/main" val="187486829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89962" y="1550579"/>
            <a:ext cx="11617036" cy="2395912"/>
          </a:xfrm>
          <a:prstGeom prst="rect">
            <a:avLst/>
          </a:prstGeom>
        </p:spPr>
        <p:txBody>
          <a:bodyPr wrap="square">
            <a:spAutoFit/>
          </a:bodyPr>
          <a:lstStyle/>
          <a:p>
            <a:pPr marL="637540" algn="just">
              <a:lnSpc>
                <a:spcPct val="114000"/>
              </a:lnSpc>
              <a:spcAft>
                <a:spcPts val="1000"/>
              </a:spcAft>
            </a:pPr>
            <a:r>
              <a:rPr lang="tr-TR" sz="2400" b="1" u="sng" dirty="0" smtClean="0">
                <a:solidFill>
                  <a:srgbClr val="FF0000"/>
                </a:solidFill>
                <a:effectLst/>
                <a:ea typeface="Times New Roman" panose="02020603050405020304" pitchFamily="18" charset="0"/>
                <a:cs typeface="Calibri" panose="020F0502020204030204" pitchFamily="34" charset="0"/>
              </a:rPr>
              <a:t>KBRN Tatbikatının amacı aşağıdaki gibi yazılabilir.</a:t>
            </a:r>
            <a:endParaRPr lang="tr-TR" sz="2400" b="1" u="sng" dirty="0" smtClean="0">
              <a:solidFill>
                <a:srgbClr val="FF0000"/>
              </a:solidFill>
              <a:effectLst/>
              <a:ea typeface="Times New Roman" panose="02020603050405020304" pitchFamily="18" charset="0"/>
              <a:cs typeface="Times New Roman" panose="02020603050405020304" pitchFamily="18" charset="0"/>
            </a:endParaRPr>
          </a:p>
          <a:p>
            <a:pPr algn="just">
              <a:lnSpc>
                <a:spcPct val="114000"/>
              </a:lnSpc>
              <a:spcAft>
                <a:spcPts val="0"/>
              </a:spcAft>
              <a:tabLst>
                <a:tab pos="359410" algn="l"/>
              </a:tabLst>
            </a:pPr>
            <a:r>
              <a:rPr lang="tr-TR" sz="2000" dirty="0">
                <a:ea typeface="Times New Roman" panose="02020603050405020304" pitchFamily="18" charset="0"/>
              </a:rPr>
              <a:t>Y</a:t>
            </a:r>
            <a:r>
              <a:rPr lang="tr-TR" sz="2000" dirty="0" smtClean="0">
                <a:effectLst/>
                <a:ea typeface="Times New Roman" panose="02020603050405020304" pitchFamily="18" charset="0"/>
              </a:rPr>
              <a:t>urt içinde veya dışında meydana gelip ülkemizi etkileyebilecek olan kimyasal, biyolojik, radyolojik ve nükleer tehdit ve tehlikelere karşı MEB kurumlarında ve tüm okullarımızda çalışanların sağlığının ve çevrenin korunması, can ve mal kaybının en aza indirilmesi için gerekli tedbirlerin alınması amacıyla, VAN merkez ve ilçeye bağlı okul ve  kurumlarında tehlike öncesi, tehlike sırası ve sonrasına ilişkin görev ve sorumluluklarını belirlemek. </a:t>
            </a:r>
            <a:endParaRPr lang="tr-TR" sz="2000" dirty="0">
              <a:effectLst/>
              <a:ea typeface="Times New Roman" panose="02020603050405020304" pitchFamily="18" charset="0"/>
            </a:endParaRPr>
          </a:p>
        </p:txBody>
      </p:sp>
      <p:sp>
        <p:nvSpPr>
          <p:cNvPr id="3" name="Dikdörtgen 2"/>
          <p:cNvSpPr/>
          <p:nvPr/>
        </p:nvSpPr>
        <p:spPr>
          <a:xfrm>
            <a:off x="4938199" y="75107"/>
            <a:ext cx="1260281" cy="646331"/>
          </a:xfrm>
          <a:prstGeom prst="rect">
            <a:avLst/>
          </a:prstGeom>
        </p:spPr>
        <p:txBody>
          <a:bodyPr wrap="none">
            <a:spAutoFit/>
          </a:bodyPr>
          <a:lstStyle/>
          <a:p>
            <a:r>
              <a:rPr lang="tr-TR" sz="3600" b="1" dirty="0" smtClean="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KBRN</a:t>
            </a:r>
            <a:endParaRPr lang="tr-TR" sz="3600" dirty="0">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5804505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34291" y="-112857"/>
            <a:ext cx="10515600" cy="1325563"/>
          </a:xfrm>
        </p:spPr>
        <p:txBody>
          <a:bodyPr>
            <a:normAutofit/>
          </a:bodyPr>
          <a:lstStyle/>
          <a:p>
            <a:pPr algn="ctr"/>
            <a:r>
              <a:rPr lang="tr-TR" b="1" dirty="0" smtClean="0">
                <a:solidFill>
                  <a:srgbClr val="FF0000"/>
                </a:solidFill>
                <a:effectLst>
                  <a:outerShdw blurRad="38100" dist="38100" dir="2700000" algn="tl">
                    <a:srgbClr val="000000">
                      <a:alpha val="43137"/>
                    </a:srgbClr>
                  </a:outerShdw>
                </a:effectLst>
                <a:latin typeface="+mn-lt"/>
              </a:rPr>
              <a:t>DİKKAT EDİLMESİ GEREKEN HUSUSLAR</a:t>
            </a:r>
            <a:endParaRPr lang="tr-TR" b="1" dirty="0">
              <a:solidFill>
                <a:srgbClr val="FF0000"/>
              </a:solidFill>
              <a:effectLst>
                <a:outerShdw blurRad="38100" dist="38100" dir="2700000" algn="tl">
                  <a:srgbClr val="000000">
                    <a:alpha val="43137"/>
                  </a:srgbClr>
                </a:outerShdw>
              </a:effectLst>
              <a:latin typeface="+mn-lt"/>
            </a:endParaRPr>
          </a:p>
        </p:txBody>
      </p:sp>
      <p:sp>
        <p:nvSpPr>
          <p:cNvPr id="3" name="İçerik Yer Tutucusu 2"/>
          <p:cNvSpPr>
            <a:spLocks noGrp="1"/>
          </p:cNvSpPr>
          <p:nvPr>
            <p:ph idx="1"/>
          </p:nvPr>
        </p:nvSpPr>
        <p:spPr>
          <a:xfrm>
            <a:off x="204354" y="1142999"/>
            <a:ext cx="11575473" cy="5715001"/>
          </a:xfrm>
        </p:spPr>
        <p:txBody>
          <a:bodyPr>
            <a:normAutofit/>
          </a:bodyPr>
          <a:lstStyle/>
          <a:p>
            <a:pPr algn="just">
              <a:lnSpc>
                <a:spcPct val="120000"/>
              </a:lnSpc>
            </a:pPr>
            <a:r>
              <a:rPr lang="tr-TR" sz="2400" dirty="0" smtClean="0"/>
              <a:t>Hukuki, idari iş ve işlemlerin bağlayıcılığı dikkate alınarak, önceden hazırlanmış acil durum planlarının yeniden gözden geçirilerek revize edilmesi, revize edilmiş plânın modüle yansıtılması,</a:t>
            </a:r>
          </a:p>
          <a:p>
            <a:pPr algn="just">
              <a:lnSpc>
                <a:spcPct val="120000"/>
              </a:lnSpc>
            </a:pPr>
            <a:endParaRPr lang="tr-TR" sz="2400" dirty="0" smtClean="0"/>
          </a:p>
          <a:p>
            <a:pPr algn="just">
              <a:lnSpc>
                <a:spcPct val="120000"/>
              </a:lnSpc>
            </a:pPr>
            <a:r>
              <a:rPr lang="tr-TR" sz="2400" dirty="0" smtClean="0"/>
              <a:t>Yapılan tatbikatların İşveren/İşveren Vekili tarafından düzenli olarak izlenmesi, denetlenmesi ve aksayan yönlerin tespit edilerek gerekli düzeltici ve önleyici işlemlerin tamamlanması,</a:t>
            </a:r>
          </a:p>
          <a:p>
            <a:pPr algn="just">
              <a:lnSpc>
                <a:spcPct val="120000"/>
              </a:lnSpc>
            </a:pPr>
            <a:endParaRPr lang="tr-TR" sz="2400" dirty="0" smtClean="0"/>
          </a:p>
          <a:p>
            <a:pPr algn="just">
              <a:lnSpc>
                <a:spcPct val="120000"/>
              </a:lnSpc>
            </a:pPr>
            <a:r>
              <a:rPr lang="tr-TR" sz="2400" dirty="0" smtClean="0"/>
              <a:t>Veri girişlerindeki aksaklıklar veya tereddüt edilen hususların bulunması durumunda öncelikle İlçe İSG Büroları ile işbirliği yapılması,</a:t>
            </a:r>
            <a:endParaRPr lang="tr-TR" sz="2400" dirty="0"/>
          </a:p>
        </p:txBody>
      </p:sp>
    </p:spTree>
    <p:extLst>
      <p:ext uri="{BB962C8B-B14F-4D97-AF65-F5344CB8AC3E}">
        <p14:creationId xmlns="" xmlns:p14="http://schemas.microsoft.com/office/powerpoint/2010/main" val="258349964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0" y="646570"/>
            <a:ext cx="11617036" cy="489365"/>
          </a:xfrm>
          <a:prstGeom prst="rect">
            <a:avLst/>
          </a:prstGeom>
        </p:spPr>
        <p:txBody>
          <a:bodyPr wrap="square">
            <a:spAutoFit/>
          </a:bodyPr>
          <a:lstStyle/>
          <a:p>
            <a:pPr marL="637540" algn="just">
              <a:lnSpc>
                <a:spcPct val="114000"/>
              </a:lnSpc>
              <a:spcAft>
                <a:spcPts val="1000"/>
              </a:spcAft>
            </a:pPr>
            <a:r>
              <a:rPr lang="tr-TR" sz="2400" b="1" u="sng" dirty="0" smtClean="0">
                <a:solidFill>
                  <a:srgbClr val="FF0000"/>
                </a:solidFill>
                <a:ea typeface="Times New Roman" panose="02020603050405020304" pitchFamily="18" charset="0"/>
                <a:cs typeface="Calibri" panose="020F0502020204030204" pitchFamily="34" charset="0"/>
              </a:rPr>
              <a:t>NOT: </a:t>
            </a:r>
            <a:r>
              <a:rPr lang="tr-TR" sz="2400" b="1" dirty="0" smtClean="0">
                <a:solidFill>
                  <a:srgbClr val="FF0000"/>
                </a:solidFill>
                <a:ea typeface="Times New Roman" panose="02020603050405020304" pitchFamily="18" charset="0"/>
                <a:cs typeface="Calibri" panose="020F0502020204030204" pitchFamily="34" charset="0"/>
              </a:rPr>
              <a:t>Diğer </a:t>
            </a:r>
            <a:r>
              <a:rPr lang="tr-TR" sz="2400" b="1" dirty="0">
                <a:solidFill>
                  <a:srgbClr val="FF0000"/>
                </a:solidFill>
                <a:ea typeface="Times New Roman" panose="02020603050405020304" pitchFamily="18" charset="0"/>
                <a:cs typeface="Calibri" panose="020F0502020204030204" pitchFamily="34" charset="0"/>
              </a:rPr>
              <a:t>kısımlar resimdeki gibi doldurulur</a:t>
            </a:r>
            <a:r>
              <a:rPr lang="tr-TR" sz="2400" b="1" dirty="0" smtClean="0">
                <a:solidFill>
                  <a:srgbClr val="FF0000"/>
                </a:solidFill>
                <a:ea typeface="Times New Roman" panose="02020603050405020304" pitchFamily="18" charset="0"/>
                <a:cs typeface="Calibri" panose="020F0502020204030204" pitchFamily="34" charset="0"/>
              </a:rPr>
              <a:t>.</a:t>
            </a:r>
            <a:endParaRPr lang="tr-TR" sz="2400" b="1" dirty="0">
              <a:solidFill>
                <a:srgbClr val="FF0000"/>
              </a:solidFill>
              <a:ea typeface="Times New Roman" panose="02020603050405020304" pitchFamily="18" charset="0"/>
              <a:cs typeface="Calibri" panose="020F0502020204030204" pitchFamily="34" charset="0"/>
            </a:endParaRPr>
          </a:p>
        </p:txBody>
      </p:sp>
      <p:sp>
        <p:nvSpPr>
          <p:cNvPr id="3" name="Dikdörtgen 2"/>
          <p:cNvSpPr/>
          <p:nvPr/>
        </p:nvSpPr>
        <p:spPr>
          <a:xfrm>
            <a:off x="4938199" y="75107"/>
            <a:ext cx="1260281" cy="646331"/>
          </a:xfrm>
          <a:prstGeom prst="rect">
            <a:avLst/>
          </a:prstGeom>
        </p:spPr>
        <p:txBody>
          <a:bodyPr wrap="none">
            <a:spAutoFit/>
          </a:bodyPr>
          <a:lstStyle/>
          <a:p>
            <a:r>
              <a:rPr lang="tr-TR" sz="3600" b="1" dirty="0" smtClean="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KBRN</a:t>
            </a:r>
            <a:endParaRPr lang="tr-TR" sz="3600" dirty="0">
              <a:effectLst>
                <a:outerShdw blurRad="38100" dist="38100" dir="2700000" algn="tl">
                  <a:srgbClr val="000000">
                    <a:alpha val="43137"/>
                  </a:srgbClr>
                </a:outerShdw>
              </a:effectLst>
            </a:endParaRPr>
          </a:p>
        </p:txBody>
      </p:sp>
      <p:pic>
        <p:nvPicPr>
          <p:cNvPr id="5" name="Resim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07830" y="721438"/>
            <a:ext cx="11579370" cy="6067425"/>
          </a:xfrm>
          <a:prstGeom prst="rect">
            <a:avLst/>
          </a:prstGeom>
        </p:spPr>
      </p:pic>
    </p:spTree>
    <p:extLst>
      <p:ext uri="{BB962C8B-B14F-4D97-AF65-F5344CB8AC3E}">
        <p14:creationId xmlns="" xmlns:p14="http://schemas.microsoft.com/office/powerpoint/2010/main" val="160222565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2795363" y="158242"/>
            <a:ext cx="6016775" cy="517065"/>
          </a:xfrm>
          <a:prstGeom prst="rect">
            <a:avLst/>
          </a:prstGeom>
        </p:spPr>
        <p:txBody>
          <a:bodyPr wrap="none">
            <a:spAutoFit/>
          </a:bodyPr>
          <a:lstStyle/>
          <a:p>
            <a:pPr marL="637540">
              <a:lnSpc>
                <a:spcPct val="115000"/>
              </a:lnSpc>
              <a:spcAft>
                <a:spcPts val="1000"/>
              </a:spcAft>
            </a:pPr>
            <a:r>
              <a:rPr lang="tr-TR" sz="2400" b="1" u="sng" dirty="0" smtClean="0">
                <a:effectLst/>
                <a:latin typeface="Calibri" panose="020F0502020204030204" pitchFamily="34" charset="0"/>
                <a:ea typeface="Times New Roman" panose="02020603050405020304" pitchFamily="18" charset="0"/>
                <a:cs typeface="Calibri" panose="020F0502020204030204" pitchFamily="34" charset="0"/>
              </a:rPr>
              <a:t>17.ADIM: </a:t>
            </a:r>
            <a:r>
              <a:rPr lang="tr-TR" sz="2400" b="1" dirty="0" smtClean="0">
                <a:effectLst/>
                <a:latin typeface="Calibri" panose="020F0502020204030204" pitchFamily="34" charset="0"/>
                <a:ea typeface="Times New Roman" panose="02020603050405020304" pitchFamily="18" charset="0"/>
                <a:cs typeface="Calibri" panose="020F0502020204030204" pitchFamily="34" charset="0"/>
              </a:rPr>
              <a:t>Tatbikat türü «YANGIN» seçilir.</a:t>
            </a:r>
            <a:endParaRPr lang="tr-TR" sz="32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2" name="Resim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42417" y="675306"/>
            <a:ext cx="11400083" cy="6073223"/>
          </a:xfrm>
          <a:prstGeom prst="rect">
            <a:avLst/>
          </a:prstGeom>
        </p:spPr>
      </p:pic>
    </p:spTree>
    <p:extLst>
      <p:ext uri="{BB962C8B-B14F-4D97-AF65-F5344CB8AC3E}">
        <p14:creationId xmlns="" xmlns:p14="http://schemas.microsoft.com/office/powerpoint/2010/main" val="279131241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89962" y="1550579"/>
            <a:ext cx="11617036" cy="3293209"/>
          </a:xfrm>
          <a:prstGeom prst="rect">
            <a:avLst/>
          </a:prstGeom>
        </p:spPr>
        <p:txBody>
          <a:bodyPr wrap="square">
            <a:spAutoFit/>
          </a:bodyPr>
          <a:lstStyle/>
          <a:p>
            <a:pPr algn="just"/>
            <a:r>
              <a:rPr lang="tr-TR" sz="2400" b="1" dirty="0">
                <a:solidFill>
                  <a:srgbClr val="FF0000"/>
                </a:solidFill>
              </a:rPr>
              <a:t>Yangın Tatbikatının </a:t>
            </a:r>
            <a:r>
              <a:rPr lang="tr-TR" sz="2400" b="1" dirty="0" smtClean="0">
                <a:solidFill>
                  <a:srgbClr val="FF0000"/>
                </a:solidFill>
              </a:rPr>
              <a:t>amacı aşağıdaki gibi yazılabilir.</a:t>
            </a:r>
          </a:p>
          <a:p>
            <a:pPr algn="just"/>
            <a:endParaRPr lang="tr-TR" sz="2000" b="1" dirty="0" smtClean="0">
              <a:solidFill>
                <a:srgbClr val="FF0000"/>
              </a:solidFill>
            </a:endParaRPr>
          </a:p>
          <a:p>
            <a:pPr algn="just"/>
            <a:endParaRPr lang="tr-TR" sz="2000" b="1" dirty="0">
              <a:solidFill>
                <a:srgbClr val="FF0000"/>
              </a:solidFill>
            </a:endParaRPr>
          </a:p>
          <a:p>
            <a:pPr algn="just" fontAlgn="base">
              <a:lnSpc>
                <a:spcPct val="120000"/>
              </a:lnSpc>
            </a:pPr>
            <a:r>
              <a:rPr lang="tr-TR" sz="2000" dirty="0"/>
              <a:t>Mevcut Binaların Yangından Korunması Hakkındaki Yönetmelik kapsamında Kurum ve Kuruluşlarda görev yapan tüm personelin; Her türlü yapı, bina, tesis ve işletmelerde muhtemel çıkabilecek yangın olaylarının önlenmesi için gerekli koruyucu önlemleri almak, yangın esnasında söndürme ve kurtarma tekniklerini uygulamak, mevcut Personele yangın güvenliği konusunda bilgilendirmek, bilgilerini beceriye dönüştürmek, yangın anında kullanılacak koruyucu teçhizat ile söndürme malzeme ve cihazlarını tanıtmak, olası yangında yangın söndürme tekniklerini ve bina – tesis tahliye işlemlerini öğretmektir.</a:t>
            </a:r>
          </a:p>
        </p:txBody>
      </p:sp>
      <p:sp>
        <p:nvSpPr>
          <p:cNvPr id="3" name="Dikdörtgen 2"/>
          <p:cNvSpPr/>
          <p:nvPr/>
        </p:nvSpPr>
        <p:spPr>
          <a:xfrm>
            <a:off x="4938199" y="75107"/>
            <a:ext cx="1693733" cy="646331"/>
          </a:xfrm>
          <a:prstGeom prst="rect">
            <a:avLst/>
          </a:prstGeom>
        </p:spPr>
        <p:txBody>
          <a:bodyPr wrap="none">
            <a:spAutoFit/>
          </a:bodyPr>
          <a:lstStyle/>
          <a:p>
            <a:r>
              <a:rPr lang="tr-TR" sz="3600" b="1" dirty="0" smtClean="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YANGIN</a:t>
            </a:r>
            <a:endParaRPr lang="tr-TR" sz="3600" dirty="0">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422642900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0" y="434204"/>
            <a:ext cx="11617036" cy="489365"/>
          </a:xfrm>
          <a:prstGeom prst="rect">
            <a:avLst/>
          </a:prstGeom>
        </p:spPr>
        <p:txBody>
          <a:bodyPr wrap="square">
            <a:spAutoFit/>
          </a:bodyPr>
          <a:lstStyle/>
          <a:p>
            <a:pPr marL="637540" algn="just">
              <a:lnSpc>
                <a:spcPct val="114000"/>
              </a:lnSpc>
              <a:spcAft>
                <a:spcPts val="1000"/>
              </a:spcAft>
            </a:pPr>
            <a:r>
              <a:rPr lang="tr-TR" sz="2400" b="1" u="sng" dirty="0" smtClean="0">
                <a:solidFill>
                  <a:srgbClr val="FF0000"/>
                </a:solidFill>
                <a:ea typeface="Times New Roman" panose="02020603050405020304" pitchFamily="18" charset="0"/>
                <a:cs typeface="Calibri" panose="020F0502020204030204" pitchFamily="34" charset="0"/>
              </a:rPr>
              <a:t>NOT: </a:t>
            </a:r>
            <a:r>
              <a:rPr lang="tr-TR" sz="2400" b="1" dirty="0" smtClean="0">
                <a:solidFill>
                  <a:srgbClr val="FF0000"/>
                </a:solidFill>
                <a:ea typeface="Times New Roman" panose="02020603050405020304" pitchFamily="18" charset="0"/>
                <a:cs typeface="Calibri" panose="020F0502020204030204" pitchFamily="34" charset="0"/>
              </a:rPr>
              <a:t>Diğer </a:t>
            </a:r>
            <a:r>
              <a:rPr lang="tr-TR" sz="2400" b="1" dirty="0">
                <a:solidFill>
                  <a:srgbClr val="FF0000"/>
                </a:solidFill>
                <a:ea typeface="Times New Roman" panose="02020603050405020304" pitchFamily="18" charset="0"/>
                <a:cs typeface="Calibri" panose="020F0502020204030204" pitchFamily="34" charset="0"/>
              </a:rPr>
              <a:t>kısımlar resimdeki gibi </a:t>
            </a:r>
            <a:r>
              <a:rPr lang="tr-TR" sz="2400" b="1" dirty="0" smtClean="0">
                <a:solidFill>
                  <a:srgbClr val="FF0000"/>
                </a:solidFill>
                <a:ea typeface="Times New Roman" panose="02020603050405020304" pitchFamily="18" charset="0"/>
                <a:cs typeface="Calibri" panose="020F0502020204030204" pitchFamily="34" charset="0"/>
              </a:rPr>
              <a:t>doldurulabilir.</a:t>
            </a:r>
            <a:endParaRPr lang="tr-TR" sz="2400" b="1" dirty="0">
              <a:solidFill>
                <a:srgbClr val="FF0000"/>
              </a:solidFill>
              <a:ea typeface="Times New Roman" panose="02020603050405020304" pitchFamily="18" charset="0"/>
              <a:cs typeface="Calibri" panose="020F0502020204030204" pitchFamily="34" charset="0"/>
            </a:endParaRPr>
          </a:p>
        </p:txBody>
      </p:sp>
      <p:sp>
        <p:nvSpPr>
          <p:cNvPr id="3" name="Dikdörtgen 2"/>
          <p:cNvSpPr/>
          <p:nvPr/>
        </p:nvSpPr>
        <p:spPr>
          <a:xfrm>
            <a:off x="5054109" y="-12400"/>
            <a:ext cx="1693733" cy="646331"/>
          </a:xfrm>
          <a:prstGeom prst="rect">
            <a:avLst/>
          </a:prstGeom>
        </p:spPr>
        <p:txBody>
          <a:bodyPr wrap="none">
            <a:spAutoFit/>
          </a:bodyPr>
          <a:lstStyle/>
          <a:p>
            <a:r>
              <a:rPr lang="tr-TR" sz="3600" b="1" dirty="0" smtClean="0">
                <a:effectLst>
                  <a:outerShdw blurRad="38100" dist="38100" dir="2700000" algn="tl">
                    <a:srgbClr val="000000">
                      <a:alpha val="43137"/>
                    </a:srgbClr>
                  </a:outerShdw>
                </a:effectLst>
                <a:latin typeface="Calibri" panose="020F0502020204030204" pitchFamily="34" charset="0"/>
              </a:rPr>
              <a:t>YANGIN</a:t>
            </a:r>
            <a:endParaRPr lang="tr-TR" sz="3600" dirty="0">
              <a:effectLst>
                <a:outerShdw blurRad="38100" dist="38100" dir="2700000" algn="tl">
                  <a:srgbClr val="000000">
                    <a:alpha val="43137"/>
                  </a:srgbClr>
                </a:outerShdw>
              </a:effectLst>
            </a:endParaRPr>
          </a:p>
        </p:txBody>
      </p:sp>
      <p:pic>
        <p:nvPicPr>
          <p:cNvPr id="4" name="Resim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09842" y="897811"/>
            <a:ext cx="10833413" cy="5848350"/>
          </a:xfrm>
          <a:prstGeom prst="rect">
            <a:avLst/>
          </a:prstGeom>
        </p:spPr>
      </p:pic>
    </p:spTree>
    <p:extLst>
      <p:ext uri="{BB962C8B-B14F-4D97-AF65-F5344CB8AC3E}">
        <p14:creationId xmlns="" xmlns:p14="http://schemas.microsoft.com/office/powerpoint/2010/main" val="51673569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2043201" y="147851"/>
            <a:ext cx="7660752" cy="517065"/>
          </a:xfrm>
          <a:prstGeom prst="rect">
            <a:avLst/>
          </a:prstGeom>
        </p:spPr>
        <p:txBody>
          <a:bodyPr wrap="none">
            <a:spAutoFit/>
          </a:bodyPr>
          <a:lstStyle/>
          <a:p>
            <a:pPr marL="637540">
              <a:lnSpc>
                <a:spcPct val="115000"/>
              </a:lnSpc>
              <a:spcAft>
                <a:spcPts val="1000"/>
              </a:spcAft>
            </a:pPr>
            <a:r>
              <a:rPr lang="tr-TR" sz="2400" b="1" u="sng" dirty="0" smtClean="0">
                <a:effectLst/>
                <a:latin typeface="Calibri" panose="020F0502020204030204" pitchFamily="34" charset="0"/>
                <a:ea typeface="Times New Roman" panose="02020603050405020304" pitchFamily="18" charset="0"/>
                <a:cs typeface="Calibri" panose="020F0502020204030204" pitchFamily="34" charset="0"/>
              </a:rPr>
              <a:t>18.ADIM: </a:t>
            </a:r>
            <a:r>
              <a:rPr lang="tr-TR" sz="2400" b="1" dirty="0" smtClean="0">
                <a:effectLst/>
                <a:latin typeface="Calibri" panose="020F0502020204030204" pitchFamily="34" charset="0"/>
                <a:ea typeface="Times New Roman" panose="02020603050405020304" pitchFamily="18" charset="0"/>
                <a:cs typeface="Calibri" panose="020F0502020204030204" pitchFamily="34" charset="0"/>
              </a:rPr>
              <a:t>Tatbikat türü «PERSONEL TAHLİYESİ» seçilir.</a:t>
            </a:r>
            <a:endParaRPr lang="tr-TR" sz="32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2" name="Resim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63413" y="664915"/>
            <a:ext cx="11598029" cy="6044977"/>
          </a:xfrm>
          <a:prstGeom prst="rect">
            <a:avLst/>
          </a:prstGeom>
        </p:spPr>
      </p:pic>
    </p:spTree>
    <p:extLst>
      <p:ext uri="{BB962C8B-B14F-4D97-AF65-F5344CB8AC3E}">
        <p14:creationId xmlns="" xmlns:p14="http://schemas.microsoft.com/office/powerpoint/2010/main" val="388415920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89962" y="1550579"/>
            <a:ext cx="11617036" cy="2554545"/>
          </a:xfrm>
          <a:prstGeom prst="rect">
            <a:avLst/>
          </a:prstGeom>
        </p:spPr>
        <p:txBody>
          <a:bodyPr wrap="square">
            <a:spAutoFit/>
          </a:bodyPr>
          <a:lstStyle/>
          <a:p>
            <a:pPr algn="just"/>
            <a:r>
              <a:rPr lang="tr-TR" sz="2400" b="1" dirty="0" smtClean="0">
                <a:solidFill>
                  <a:srgbClr val="FF0000"/>
                </a:solidFill>
              </a:rPr>
              <a:t>Personel Tahliyesi </a:t>
            </a:r>
            <a:r>
              <a:rPr lang="tr-TR" sz="2400" b="1" dirty="0">
                <a:solidFill>
                  <a:srgbClr val="FF0000"/>
                </a:solidFill>
              </a:rPr>
              <a:t>Tatbikatının </a:t>
            </a:r>
            <a:r>
              <a:rPr lang="tr-TR" sz="2400" b="1" dirty="0" smtClean="0">
                <a:solidFill>
                  <a:srgbClr val="FF0000"/>
                </a:solidFill>
              </a:rPr>
              <a:t>amacı aşağıdaki gibi yazılabilir.</a:t>
            </a:r>
          </a:p>
          <a:p>
            <a:pPr algn="just"/>
            <a:endParaRPr lang="tr-TR" sz="2000" b="1" dirty="0" smtClean="0">
              <a:solidFill>
                <a:srgbClr val="FF0000"/>
              </a:solidFill>
            </a:endParaRPr>
          </a:p>
          <a:p>
            <a:pPr algn="just"/>
            <a:endParaRPr lang="tr-TR" sz="2000" b="1" dirty="0">
              <a:solidFill>
                <a:srgbClr val="FF0000"/>
              </a:solidFill>
            </a:endParaRPr>
          </a:p>
          <a:p>
            <a:pPr algn="just" fontAlgn="base">
              <a:lnSpc>
                <a:spcPct val="120000"/>
              </a:lnSpc>
            </a:pPr>
            <a:r>
              <a:rPr lang="tr-TR" sz="2000" dirty="0" smtClean="0"/>
              <a:t>Olası </a:t>
            </a:r>
            <a:r>
              <a:rPr lang="tr-TR" sz="2000" dirty="0"/>
              <a:t>deprem ve yangın anında personel ve öğrencilere kurum ve okullarda can ve mal kaybının  en aza indirilmesi için eğitim verilerek derslikler ve yurtların planlı bir şekilde  boşaltılması ve önceden belirlenen açık alanlarda hiçbir izdihama yol   açmadan toplanmalarını sağlamak.</a:t>
            </a:r>
          </a:p>
          <a:p>
            <a:pPr algn="just" fontAlgn="base">
              <a:lnSpc>
                <a:spcPct val="120000"/>
              </a:lnSpc>
            </a:pPr>
            <a:endParaRPr lang="tr-TR" sz="2000" dirty="0"/>
          </a:p>
        </p:txBody>
      </p:sp>
      <p:sp>
        <p:nvSpPr>
          <p:cNvPr id="3" name="Dikdörtgen 2"/>
          <p:cNvSpPr/>
          <p:nvPr/>
        </p:nvSpPr>
        <p:spPr>
          <a:xfrm>
            <a:off x="3888717" y="220579"/>
            <a:ext cx="4154920" cy="646331"/>
          </a:xfrm>
          <a:prstGeom prst="rect">
            <a:avLst/>
          </a:prstGeom>
        </p:spPr>
        <p:txBody>
          <a:bodyPr wrap="none">
            <a:spAutoFit/>
          </a:bodyPr>
          <a:lstStyle/>
          <a:p>
            <a:r>
              <a:rPr lang="tr-TR" sz="3600" b="1" dirty="0" smtClean="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PERSONEL TAHLİYESİ</a:t>
            </a:r>
            <a:endParaRPr lang="tr-TR" sz="3600" dirty="0">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79999513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0" y="530660"/>
            <a:ext cx="11617036" cy="489365"/>
          </a:xfrm>
          <a:prstGeom prst="rect">
            <a:avLst/>
          </a:prstGeom>
        </p:spPr>
        <p:txBody>
          <a:bodyPr wrap="square">
            <a:spAutoFit/>
          </a:bodyPr>
          <a:lstStyle/>
          <a:p>
            <a:pPr marL="637540" algn="just">
              <a:lnSpc>
                <a:spcPct val="114000"/>
              </a:lnSpc>
              <a:spcAft>
                <a:spcPts val="1000"/>
              </a:spcAft>
            </a:pPr>
            <a:r>
              <a:rPr lang="tr-TR" sz="2400" b="1" u="sng" dirty="0" smtClean="0">
                <a:solidFill>
                  <a:srgbClr val="FF0000"/>
                </a:solidFill>
                <a:ea typeface="Times New Roman" panose="02020603050405020304" pitchFamily="18" charset="0"/>
                <a:cs typeface="Calibri" panose="020F0502020204030204" pitchFamily="34" charset="0"/>
              </a:rPr>
              <a:t>NOT: </a:t>
            </a:r>
            <a:r>
              <a:rPr lang="tr-TR" sz="2400" b="1" dirty="0" smtClean="0">
                <a:solidFill>
                  <a:srgbClr val="FF0000"/>
                </a:solidFill>
                <a:ea typeface="Times New Roman" panose="02020603050405020304" pitchFamily="18" charset="0"/>
                <a:cs typeface="Calibri" panose="020F0502020204030204" pitchFamily="34" charset="0"/>
              </a:rPr>
              <a:t>Diğer </a:t>
            </a:r>
            <a:r>
              <a:rPr lang="tr-TR" sz="2400" b="1" dirty="0">
                <a:solidFill>
                  <a:srgbClr val="FF0000"/>
                </a:solidFill>
                <a:ea typeface="Times New Roman" panose="02020603050405020304" pitchFamily="18" charset="0"/>
                <a:cs typeface="Calibri" panose="020F0502020204030204" pitchFamily="34" charset="0"/>
              </a:rPr>
              <a:t>kısımlar resimdeki gibi </a:t>
            </a:r>
            <a:r>
              <a:rPr lang="tr-TR" sz="2400" b="1" dirty="0" smtClean="0">
                <a:solidFill>
                  <a:srgbClr val="FF0000"/>
                </a:solidFill>
                <a:ea typeface="Times New Roman" panose="02020603050405020304" pitchFamily="18" charset="0"/>
                <a:cs typeface="Calibri" panose="020F0502020204030204" pitchFamily="34" charset="0"/>
              </a:rPr>
              <a:t>doldurulabilir.</a:t>
            </a:r>
            <a:endParaRPr lang="tr-TR" sz="2400" b="1" dirty="0">
              <a:solidFill>
                <a:srgbClr val="FF0000"/>
              </a:solidFill>
              <a:ea typeface="Times New Roman" panose="02020603050405020304" pitchFamily="18" charset="0"/>
              <a:cs typeface="Calibri" panose="020F0502020204030204" pitchFamily="34" charset="0"/>
            </a:endParaRPr>
          </a:p>
        </p:txBody>
      </p:sp>
      <p:sp>
        <p:nvSpPr>
          <p:cNvPr id="3" name="Dikdörtgen 2"/>
          <p:cNvSpPr/>
          <p:nvPr/>
        </p:nvSpPr>
        <p:spPr>
          <a:xfrm>
            <a:off x="3731058" y="27446"/>
            <a:ext cx="4154920" cy="646331"/>
          </a:xfrm>
          <a:prstGeom prst="rect">
            <a:avLst/>
          </a:prstGeom>
        </p:spPr>
        <p:txBody>
          <a:bodyPr wrap="none">
            <a:spAutoFit/>
          </a:bodyPr>
          <a:lstStyle/>
          <a:p>
            <a:r>
              <a:rPr lang="tr-TR" sz="3600" b="1" dirty="0" smtClean="0">
                <a:effectLst>
                  <a:outerShdw blurRad="38100" dist="38100" dir="2700000" algn="tl">
                    <a:srgbClr val="000000">
                      <a:alpha val="43137"/>
                    </a:srgbClr>
                  </a:outerShdw>
                </a:effectLst>
                <a:latin typeface="Calibri" panose="020F0502020204030204" pitchFamily="34" charset="0"/>
              </a:rPr>
              <a:t>PERSONEL TAHLİYESİ</a:t>
            </a:r>
            <a:endParaRPr lang="tr-TR" sz="3600" dirty="0">
              <a:effectLst>
                <a:outerShdw blurRad="38100" dist="38100" dir="2700000" algn="tl">
                  <a:srgbClr val="000000">
                    <a:alpha val="43137"/>
                  </a:srgbClr>
                </a:outerShdw>
              </a:effectLst>
            </a:endParaRPr>
          </a:p>
        </p:txBody>
      </p:sp>
      <p:pic>
        <p:nvPicPr>
          <p:cNvPr id="4" name="Resim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24776" y="1020025"/>
            <a:ext cx="11057117" cy="5741383"/>
          </a:xfrm>
          <a:prstGeom prst="rect">
            <a:avLst/>
          </a:prstGeom>
        </p:spPr>
      </p:pic>
    </p:spTree>
    <p:extLst>
      <p:ext uri="{BB962C8B-B14F-4D97-AF65-F5344CB8AC3E}">
        <p14:creationId xmlns="" xmlns:p14="http://schemas.microsoft.com/office/powerpoint/2010/main" val="10121922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290947" y="2468487"/>
            <a:ext cx="11544300" cy="1311128"/>
          </a:xfrm>
          <a:prstGeom prst="rect">
            <a:avLst/>
          </a:prstGeom>
        </p:spPr>
        <p:txBody>
          <a:bodyPr wrap="square">
            <a:spAutoFit/>
          </a:bodyPr>
          <a:lstStyle/>
          <a:p>
            <a:pPr algn="ctr">
              <a:lnSpc>
                <a:spcPct val="120000"/>
              </a:lnSpc>
            </a:pPr>
            <a:r>
              <a:rPr lang="tr-TR" sz="6600" b="1" dirty="0" smtClean="0">
                <a:solidFill>
                  <a:srgbClr val="FF0000"/>
                </a:solidFill>
                <a:effectLst>
                  <a:outerShdw blurRad="38100" dist="38100" dir="2700000" algn="tl">
                    <a:srgbClr val="000000">
                      <a:alpha val="43137"/>
                    </a:srgbClr>
                  </a:outerShdw>
                </a:effectLst>
              </a:rPr>
              <a:t>ACİL DURUM TAHLİYE PLANLARI</a:t>
            </a:r>
            <a:endParaRPr lang="tr-TR" sz="66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77921497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2043201" y="147851"/>
            <a:ext cx="7311297" cy="517065"/>
          </a:xfrm>
          <a:prstGeom prst="rect">
            <a:avLst/>
          </a:prstGeom>
        </p:spPr>
        <p:txBody>
          <a:bodyPr wrap="none">
            <a:spAutoFit/>
          </a:bodyPr>
          <a:lstStyle/>
          <a:p>
            <a:pPr marL="637540">
              <a:lnSpc>
                <a:spcPct val="115000"/>
              </a:lnSpc>
              <a:spcAft>
                <a:spcPts val="1000"/>
              </a:spcAft>
            </a:pPr>
            <a:r>
              <a:rPr lang="tr-TR" sz="2400" b="1" u="sng" dirty="0" smtClean="0">
                <a:effectLst/>
                <a:latin typeface="Calibri" panose="020F0502020204030204" pitchFamily="34" charset="0"/>
                <a:ea typeface="Times New Roman" panose="02020603050405020304" pitchFamily="18" charset="0"/>
                <a:cs typeface="Calibri" panose="020F0502020204030204" pitchFamily="34" charset="0"/>
              </a:rPr>
              <a:t>19.ADIM: </a:t>
            </a:r>
            <a:r>
              <a:rPr lang="tr-TR" sz="2400" b="1" dirty="0" smtClean="0">
                <a:effectLst/>
                <a:latin typeface="Calibri" panose="020F0502020204030204" pitchFamily="34" charset="0"/>
                <a:ea typeface="Times New Roman" panose="02020603050405020304" pitchFamily="18" charset="0"/>
                <a:cs typeface="Calibri" panose="020F0502020204030204" pitchFamily="34" charset="0"/>
              </a:rPr>
              <a:t>«ACİL DURUM TAHLİYE PLANLARI» </a:t>
            </a:r>
            <a:r>
              <a:rPr lang="tr-TR" sz="2400" b="1" dirty="0" smtClean="0">
                <a:latin typeface="Calibri" panose="020F0502020204030204" pitchFamily="34" charset="0"/>
                <a:ea typeface="Times New Roman" panose="02020603050405020304" pitchFamily="18" charset="0"/>
                <a:cs typeface="Calibri" panose="020F0502020204030204" pitchFamily="34" charset="0"/>
              </a:rPr>
              <a:t>giri</a:t>
            </a:r>
            <a:r>
              <a:rPr lang="tr-TR" sz="2400" b="1" dirty="0" smtClean="0">
                <a:effectLst/>
                <a:latin typeface="Calibri" panose="020F0502020204030204" pitchFamily="34" charset="0"/>
                <a:ea typeface="Times New Roman" panose="02020603050405020304" pitchFamily="18" charset="0"/>
                <a:cs typeface="Calibri" panose="020F0502020204030204" pitchFamily="34" charset="0"/>
              </a:rPr>
              <a:t>lir.</a:t>
            </a:r>
            <a:endParaRPr lang="tr-TR" sz="32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2" name="Resim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18941" y="664915"/>
            <a:ext cx="11642501" cy="6070735"/>
          </a:xfrm>
          <a:prstGeom prst="rect">
            <a:avLst/>
          </a:prstGeom>
        </p:spPr>
      </p:pic>
    </p:spTree>
    <p:extLst>
      <p:ext uri="{BB962C8B-B14F-4D97-AF65-F5344CB8AC3E}">
        <p14:creationId xmlns="" xmlns:p14="http://schemas.microsoft.com/office/powerpoint/2010/main" val="155603403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70164" y="124144"/>
            <a:ext cx="12302837" cy="941796"/>
          </a:xfrm>
          <a:prstGeom prst="rect">
            <a:avLst/>
          </a:prstGeom>
        </p:spPr>
        <p:txBody>
          <a:bodyPr wrap="square">
            <a:spAutoFit/>
          </a:bodyPr>
          <a:lstStyle/>
          <a:p>
            <a:pPr marL="637540">
              <a:lnSpc>
                <a:spcPct val="115000"/>
              </a:lnSpc>
              <a:spcAft>
                <a:spcPts val="1000"/>
              </a:spcAft>
            </a:pPr>
            <a:r>
              <a:rPr lang="tr-TR" sz="2400" b="1" dirty="0" smtClean="0">
                <a:effectLst/>
                <a:latin typeface="Calibri" panose="020F0502020204030204" pitchFamily="34" charset="0"/>
                <a:ea typeface="Times New Roman" panose="02020603050405020304" pitchFamily="18" charset="0"/>
                <a:cs typeface="Calibri" panose="020F0502020204030204" pitchFamily="34" charset="0"/>
              </a:rPr>
              <a:t>Örnekte görüldüğü gibi </a:t>
            </a:r>
            <a:r>
              <a:rPr lang="tr-TR" sz="2400" b="1" u="sng" dirty="0" smtClean="0">
                <a:effectLst/>
                <a:latin typeface="Calibri" panose="020F0502020204030204" pitchFamily="34" charset="0"/>
                <a:ea typeface="Times New Roman" panose="02020603050405020304" pitchFamily="18" charset="0"/>
                <a:cs typeface="Calibri" panose="020F0502020204030204" pitchFamily="34" charset="0"/>
              </a:rPr>
              <a:t>her katın tahliye planı ayrı ayrı </a:t>
            </a:r>
            <a:r>
              <a:rPr lang="tr-TR" sz="2400" b="1" u="sng" dirty="0" err="1" smtClean="0">
                <a:effectLst/>
                <a:latin typeface="Calibri" panose="020F0502020204030204" pitchFamily="34" charset="0"/>
                <a:ea typeface="Times New Roman" panose="02020603050405020304" pitchFamily="18" charset="0"/>
                <a:cs typeface="Calibri" panose="020F0502020204030204" pitchFamily="34" charset="0"/>
              </a:rPr>
              <a:t>jpeg</a:t>
            </a:r>
            <a:r>
              <a:rPr lang="tr-TR" sz="2400" b="1" u="sng" dirty="0" smtClean="0">
                <a:effectLst/>
                <a:latin typeface="Calibri" panose="020F0502020204030204" pitchFamily="34" charset="0"/>
                <a:ea typeface="Times New Roman" panose="02020603050405020304" pitchFamily="18" charset="0"/>
                <a:cs typeface="Calibri" panose="020F0502020204030204" pitchFamily="34" charset="0"/>
              </a:rPr>
              <a:t> dosyası (150 </a:t>
            </a:r>
            <a:r>
              <a:rPr lang="tr-TR" sz="2400" b="1" u="sng" dirty="0" err="1" smtClean="0">
                <a:effectLst/>
                <a:latin typeface="Calibri" panose="020F0502020204030204" pitchFamily="34" charset="0"/>
                <a:ea typeface="Times New Roman" panose="02020603050405020304" pitchFamily="18" charset="0"/>
                <a:cs typeface="Calibri" panose="020F0502020204030204" pitchFamily="34" charset="0"/>
              </a:rPr>
              <a:t>kb</a:t>
            </a:r>
            <a:r>
              <a:rPr lang="tr-TR" sz="2400" b="1" u="sng" dirty="0" smtClean="0">
                <a:effectLst/>
                <a:latin typeface="Calibri" panose="020F0502020204030204" pitchFamily="34" charset="0"/>
                <a:ea typeface="Times New Roman" panose="02020603050405020304" pitchFamily="18" charset="0"/>
                <a:cs typeface="Calibri" panose="020F0502020204030204" pitchFamily="34" charset="0"/>
              </a:rPr>
              <a:t> geçmeyecek)</a:t>
            </a:r>
            <a:r>
              <a:rPr lang="tr-TR" sz="2400" b="1" dirty="0" smtClean="0">
                <a:effectLst/>
                <a:latin typeface="Calibri" panose="020F0502020204030204" pitchFamily="34" charset="0"/>
                <a:ea typeface="Times New Roman" panose="02020603050405020304" pitchFamily="18" charset="0"/>
                <a:cs typeface="Calibri" panose="020F0502020204030204" pitchFamily="34" charset="0"/>
              </a:rPr>
              <a:t>  olarak sisteme yüklenir.</a:t>
            </a:r>
            <a:endParaRPr lang="tr-TR" sz="32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3" name="Resim 2"/>
          <p:cNvPicPr/>
          <p:nvPr/>
        </p:nvPicPr>
        <p:blipFill>
          <a:blip r:embed="rId2" cstate="print"/>
          <a:srcRect/>
          <a:stretch>
            <a:fillRect/>
          </a:stretch>
        </p:blipFill>
        <p:spPr bwMode="auto">
          <a:xfrm>
            <a:off x="743179" y="1201023"/>
            <a:ext cx="11154411" cy="5486545"/>
          </a:xfrm>
          <a:prstGeom prst="rect">
            <a:avLst/>
          </a:prstGeom>
          <a:noFill/>
          <a:ln w="9525">
            <a:noFill/>
            <a:miter lim="800000"/>
            <a:headEnd/>
            <a:tailEnd/>
          </a:ln>
        </p:spPr>
      </p:pic>
    </p:spTree>
    <p:extLst>
      <p:ext uri="{BB962C8B-B14F-4D97-AF65-F5344CB8AC3E}">
        <p14:creationId xmlns="" xmlns:p14="http://schemas.microsoft.com/office/powerpoint/2010/main" val="12888340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34291" y="-112857"/>
            <a:ext cx="10515600" cy="1325563"/>
          </a:xfrm>
        </p:spPr>
        <p:txBody>
          <a:bodyPr>
            <a:normAutofit/>
          </a:bodyPr>
          <a:lstStyle/>
          <a:p>
            <a:pPr algn="ctr"/>
            <a:r>
              <a:rPr lang="tr-TR" b="1" dirty="0" smtClean="0">
                <a:solidFill>
                  <a:srgbClr val="FF0000"/>
                </a:solidFill>
                <a:effectLst>
                  <a:outerShdw blurRad="38100" dist="38100" dir="2700000" algn="tl">
                    <a:srgbClr val="000000">
                      <a:alpha val="43137"/>
                    </a:srgbClr>
                  </a:outerShdw>
                </a:effectLst>
                <a:latin typeface="+mn-lt"/>
              </a:rPr>
              <a:t>DİKKAT EDİLMESİ GEREKEN HUSUSLAR</a:t>
            </a:r>
            <a:endParaRPr lang="tr-TR" b="1" dirty="0">
              <a:solidFill>
                <a:srgbClr val="FF0000"/>
              </a:solidFill>
              <a:effectLst>
                <a:outerShdw blurRad="38100" dist="38100" dir="2700000" algn="tl">
                  <a:srgbClr val="000000">
                    <a:alpha val="43137"/>
                  </a:srgbClr>
                </a:outerShdw>
              </a:effectLst>
              <a:latin typeface="+mn-lt"/>
            </a:endParaRPr>
          </a:p>
        </p:txBody>
      </p:sp>
      <p:sp>
        <p:nvSpPr>
          <p:cNvPr id="3" name="İçerik Yer Tutucusu 2"/>
          <p:cNvSpPr>
            <a:spLocks noGrp="1"/>
          </p:cNvSpPr>
          <p:nvPr>
            <p:ph idx="1"/>
          </p:nvPr>
        </p:nvSpPr>
        <p:spPr>
          <a:xfrm>
            <a:off x="204354" y="1059872"/>
            <a:ext cx="11575473" cy="5715001"/>
          </a:xfrm>
        </p:spPr>
        <p:txBody>
          <a:bodyPr>
            <a:normAutofit fontScale="92500"/>
          </a:bodyPr>
          <a:lstStyle/>
          <a:p>
            <a:pPr algn="just">
              <a:lnSpc>
                <a:spcPct val="120000"/>
              </a:lnSpc>
            </a:pPr>
            <a:r>
              <a:rPr lang="tr-TR" sz="2400" dirty="0" smtClean="0"/>
              <a:t>Okul/Kurumların acil durum bilgilerinin; MEBBİS İSGB modülüne herhangi bir yazışmaya gerek kalmadan girilmesi, süresi içerisinde girilmeyen veri/bilgi ile yanlış ve eksik girilen veri/bilgilerin İşveren/İşveren Vekilinin sorumluluğunda olduğunun bilinmesi,</a:t>
            </a:r>
          </a:p>
          <a:p>
            <a:pPr algn="just">
              <a:lnSpc>
                <a:spcPct val="120000"/>
              </a:lnSpc>
            </a:pPr>
            <a:endParaRPr lang="tr-TR" sz="2400" dirty="0"/>
          </a:p>
          <a:p>
            <a:pPr algn="just">
              <a:lnSpc>
                <a:spcPct val="120000"/>
              </a:lnSpc>
            </a:pPr>
            <a:r>
              <a:rPr lang="tr-TR" sz="2400" dirty="0" smtClean="0"/>
              <a:t>Hukuki ve idari açıdan herhangi bir durumda MEBBİS İSGB modülünde “Kurum Acil Durum İşlemleri” kaydındaki bilgi ve verilerin güncel olduğu kabul edileceğinden kayıtların en fazla üç iş günü içinde güncellenmesi ve tek kaydın sistem üzerinden tutulması, sadece bir nüshasının imzalanarak işverence dosyasında muhafaza edilmesi,</a:t>
            </a:r>
          </a:p>
          <a:p>
            <a:pPr algn="just">
              <a:lnSpc>
                <a:spcPct val="120000"/>
              </a:lnSpc>
            </a:pPr>
            <a:endParaRPr lang="tr-TR" sz="2400" dirty="0"/>
          </a:p>
          <a:p>
            <a:pPr algn="just">
              <a:lnSpc>
                <a:spcPct val="120000"/>
              </a:lnSpc>
            </a:pPr>
            <a:r>
              <a:rPr lang="tr-TR" sz="2400" dirty="0" smtClean="0"/>
              <a:t>Bakanlığımız taşra teşkilatı ile okul ve kurumlarımızın; İşyeri Sağlık ve Güvenlik Birimi (İSGB) Modülündeki veri giriş alanlarına, bilgi girişlerinin </a:t>
            </a:r>
            <a:r>
              <a:rPr lang="tr-TR" sz="2400" b="1" dirty="0" smtClean="0"/>
              <a:t>28.04.2017 </a:t>
            </a:r>
            <a:r>
              <a:rPr lang="tr-TR" sz="2400" dirty="0" smtClean="0"/>
              <a:t>tarihine kadar tamamlanması,</a:t>
            </a:r>
          </a:p>
          <a:p>
            <a:pPr marL="0" indent="0" algn="just">
              <a:lnSpc>
                <a:spcPct val="120000"/>
              </a:lnSpc>
              <a:buNone/>
            </a:pPr>
            <a:r>
              <a:rPr lang="tr-TR" sz="2400" dirty="0" smtClean="0"/>
              <a:t>hususlarına dikkat edilmesi gerekmektedir.</a:t>
            </a:r>
            <a:endParaRPr lang="tr-TR" sz="2400" dirty="0"/>
          </a:p>
        </p:txBody>
      </p:sp>
    </p:spTree>
    <p:extLst>
      <p:ext uri="{BB962C8B-B14F-4D97-AF65-F5344CB8AC3E}">
        <p14:creationId xmlns="" xmlns:p14="http://schemas.microsoft.com/office/powerpoint/2010/main" val="277230588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200891" y="1024150"/>
            <a:ext cx="11991109" cy="4967514"/>
          </a:xfrm>
          <a:prstGeom prst="rect">
            <a:avLst/>
          </a:prstGeom>
        </p:spPr>
        <p:txBody>
          <a:bodyPr wrap="square">
            <a:spAutoFit/>
          </a:bodyPr>
          <a:lstStyle/>
          <a:p>
            <a:pPr algn="ctr">
              <a:lnSpc>
                <a:spcPct val="120000"/>
              </a:lnSpc>
            </a:pPr>
            <a:r>
              <a:rPr lang="tr-TR" sz="6600" b="1" dirty="0" smtClean="0">
                <a:solidFill>
                  <a:srgbClr val="FF0000"/>
                </a:solidFill>
                <a:effectLst>
                  <a:outerShdw blurRad="38100" dist="38100" dir="2700000" algn="tl">
                    <a:srgbClr val="000000">
                      <a:alpha val="43137"/>
                    </a:srgbClr>
                  </a:outerShdw>
                </a:effectLst>
              </a:rPr>
              <a:t>ACİL DURUM EYLEM PLANI </a:t>
            </a:r>
          </a:p>
          <a:p>
            <a:pPr algn="ctr">
              <a:lnSpc>
                <a:spcPct val="120000"/>
              </a:lnSpc>
            </a:pPr>
            <a:r>
              <a:rPr lang="tr-TR" sz="6600" b="1" dirty="0" smtClean="0">
                <a:solidFill>
                  <a:srgbClr val="FF0000"/>
                </a:solidFill>
                <a:effectLst>
                  <a:outerShdw blurRad="38100" dist="38100" dir="2700000" algn="tl">
                    <a:srgbClr val="000000">
                      <a:alpha val="43137"/>
                    </a:srgbClr>
                  </a:outerShdw>
                </a:effectLst>
              </a:rPr>
              <a:t>ve </a:t>
            </a:r>
          </a:p>
          <a:p>
            <a:pPr algn="ctr">
              <a:lnSpc>
                <a:spcPct val="120000"/>
              </a:lnSpc>
            </a:pPr>
            <a:r>
              <a:rPr lang="tr-TR" sz="6600" b="1" dirty="0" smtClean="0">
                <a:solidFill>
                  <a:srgbClr val="FF0000"/>
                </a:solidFill>
                <a:effectLst>
                  <a:outerShdw blurRad="38100" dist="38100" dir="2700000" algn="tl">
                    <a:srgbClr val="000000">
                      <a:alpha val="43137"/>
                    </a:srgbClr>
                  </a:outerShdw>
                </a:effectLst>
              </a:rPr>
              <a:t>TATBİKAT RAPORLARI ÇIKTILARININ ALINMASI</a:t>
            </a:r>
            <a:endParaRPr lang="tr-TR" sz="66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203434815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42799" y="147851"/>
            <a:ext cx="11965520" cy="517065"/>
          </a:xfrm>
          <a:prstGeom prst="rect">
            <a:avLst/>
          </a:prstGeom>
        </p:spPr>
        <p:txBody>
          <a:bodyPr wrap="none">
            <a:spAutoFit/>
          </a:bodyPr>
          <a:lstStyle/>
          <a:p>
            <a:pPr marL="637540">
              <a:lnSpc>
                <a:spcPct val="115000"/>
              </a:lnSpc>
              <a:spcAft>
                <a:spcPts val="1000"/>
              </a:spcAft>
            </a:pPr>
            <a:r>
              <a:rPr lang="tr-TR" sz="2400" b="1" u="sng" dirty="0" smtClean="0">
                <a:effectLst/>
                <a:latin typeface="Calibri" panose="020F0502020204030204" pitchFamily="34" charset="0"/>
                <a:ea typeface="Times New Roman" panose="02020603050405020304" pitchFamily="18" charset="0"/>
                <a:cs typeface="Calibri" panose="020F0502020204030204" pitchFamily="34" charset="0"/>
              </a:rPr>
              <a:t>20.ADIM: </a:t>
            </a:r>
            <a:r>
              <a:rPr lang="tr-TR" sz="2400" b="1" dirty="0" smtClean="0">
                <a:effectLst/>
                <a:latin typeface="Calibri" panose="020F0502020204030204" pitchFamily="34" charset="0"/>
                <a:ea typeface="Times New Roman" panose="02020603050405020304" pitchFamily="18" charset="0"/>
                <a:cs typeface="Calibri" panose="020F0502020204030204" pitchFamily="34" charset="0"/>
              </a:rPr>
              <a:t>«ACİL DURUMLAR» seçildikten sonra </a:t>
            </a:r>
            <a:r>
              <a:rPr lang="tr-TR" sz="2400" b="1" u="sng" dirty="0" smtClean="0">
                <a:effectLst/>
                <a:latin typeface="Calibri" panose="020F0502020204030204" pitchFamily="34" charset="0"/>
                <a:ea typeface="Times New Roman" panose="02020603050405020304" pitchFamily="18" charset="0"/>
                <a:cs typeface="Calibri" panose="020F0502020204030204" pitchFamily="34" charset="0"/>
              </a:rPr>
              <a:t>her bir seçenek için ayrı ayrı rapor alınır.</a:t>
            </a:r>
            <a:endParaRPr lang="tr-TR" sz="3200" b="1" u="sng"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3" name="Resim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922790" y="1371599"/>
            <a:ext cx="9969368" cy="5261611"/>
          </a:xfrm>
          <a:prstGeom prst="rect">
            <a:avLst/>
          </a:prstGeom>
        </p:spPr>
      </p:pic>
      <p:cxnSp>
        <p:nvCxnSpPr>
          <p:cNvPr id="6" name="Düz Ok Bağlayıcısı 5"/>
          <p:cNvCxnSpPr/>
          <p:nvPr/>
        </p:nvCxnSpPr>
        <p:spPr>
          <a:xfrm flipV="1">
            <a:off x="5741581" y="1148316"/>
            <a:ext cx="723014" cy="35087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Düz Ok Bağlayıcısı 7"/>
          <p:cNvCxnSpPr/>
          <p:nvPr/>
        </p:nvCxnSpPr>
        <p:spPr>
          <a:xfrm flipV="1">
            <a:off x="7286846" y="1839433"/>
            <a:ext cx="1984745" cy="129008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Dikdörtgen 11"/>
          <p:cNvSpPr/>
          <p:nvPr/>
        </p:nvSpPr>
        <p:spPr>
          <a:xfrm>
            <a:off x="4397223" y="740591"/>
            <a:ext cx="4588115" cy="392159"/>
          </a:xfrm>
          <a:prstGeom prst="rect">
            <a:avLst/>
          </a:prstGeom>
        </p:spPr>
        <p:txBody>
          <a:bodyPr wrap="none">
            <a:spAutoFit/>
          </a:bodyPr>
          <a:lstStyle/>
          <a:p>
            <a:pPr marL="637540">
              <a:lnSpc>
                <a:spcPct val="115000"/>
              </a:lnSpc>
              <a:spcAft>
                <a:spcPts val="1000"/>
              </a:spcAft>
            </a:pPr>
            <a:r>
              <a:rPr lang="tr-TR" b="1" dirty="0" smtClean="0">
                <a:solidFill>
                  <a:schemeClr val="accent2"/>
                </a:solidFill>
                <a:effectLst/>
                <a:latin typeface="Calibri" panose="020F0502020204030204" pitchFamily="34" charset="0"/>
                <a:ea typeface="Times New Roman" panose="02020603050405020304" pitchFamily="18" charset="0"/>
                <a:cs typeface="Calibri" panose="020F0502020204030204" pitchFamily="34" charset="0"/>
              </a:rPr>
              <a:t>2.Adım: «Rapor Al» seçeneğine tıklanır.</a:t>
            </a:r>
            <a:endParaRPr lang="tr-TR" sz="2400" b="1" dirty="0">
              <a:solidFill>
                <a:schemeClr val="accent2"/>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3" name="Dikdörtgen 12"/>
          <p:cNvSpPr/>
          <p:nvPr/>
        </p:nvSpPr>
        <p:spPr>
          <a:xfrm>
            <a:off x="7154600" y="1447274"/>
            <a:ext cx="4534255" cy="392159"/>
          </a:xfrm>
          <a:prstGeom prst="rect">
            <a:avLst/>
          </a:prstGeom>
        </p:spPr>
        <p:txBody>
          <a:bodyPr wrap="none">
            <a:spAutoFit/>
          </a:bodyPr>
          <a:lstStyle/>
          <a:p>
            <a:pPr marL="637540">
              <a:lnSpc>
                <a:spcPct val="115000"/>
              </a:lnSpc>
              <a:spcAft>
                <a:spcPts val="1000"/>
              </a:spcAft>
            </a:pPr>
            <a:r>
              <a:rPr lang="tr-TR" b="1" dirty="0" smtClean="0">
                <a:solidFill>
                  <a:schemeClr val="accent2"/>
                </a:solidFill>
                <a:effectLst/>
                <a:latin typeface="Calibri" panose="020F0502020204030204" pitchFamily="34" charset="0"/>
                <a:ea typeface="Times New Roman" panose="02020603050405020304" pitchFamily="18" charset="0"/>
                <a:cs typeface="Calibri" panose="020F0502020204030204" pitchFamily="34" charset="0"/>
              </a:rPr>
              <a:t>1.Adım: «Deprem» seçeneğine tıklanır.</a:t>
            </a:r>
            <a:endParaRPr lang="tr-TR" sz="2400" b="1" dirty="0">
              <a:solidFill>
                <a:schemeClr val="accent2"/>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386828453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519762" y="106326"/>
            <a:ext cx="5407279" cy="6592185"/>
          </a:xfrm>
          <a:prstGeom prst="rect">
            <a:avLst/>
          </a:prstGeom>
        </p:spPr>
      </p:pic>
      <p:sp>
        <p:nvSpPr>
          <p:cNvPr id="3" name="Dikdörtgen 2"/>
          <p:cNvSpPr/>
          <p:nvPr/>
        </p:nvSpPr>
        <p:spPr>
          <a:xfrm>
            <a:off x="6741042" y="2593339"/>
            <a:ext cx="5241851" cy="1154162"/>
          </a:xfrm>
          <a:prstGeom prst="rect">
            <a:avLst/>
          </a:prstGeom>
        </p:spPr>
        <p:txBody>
          <a:bodyPr wrap="square">
            <a:spAutoFit/>
          </a:bodyPr>
          <a:lstStyle/>
          <a:p>
            <a:pPr marL="637540" algn="just">
              <a:lnSpc>
                <a:spcPct val="115000"/>
              </a:lnSpc>
              <a:spcAft>
                <a:spcPts val="1000"/>
              </a:spcAft>
            </a:pPr>
            <a:r>
              <a:rPr lang="tr-TR" sz="2000" b="1" dirty="0" smtClean="0">
                <a:effectLst/>
                <a:latin typeface="Calibri" panose="020F0502020204030204" pitchFamily="34" charset="0"/>
                <a:ea typeface="Times New Roman" panose="02020603050405020304" pitchFamily="18" charset="0"/>
                <a:cs typeface="Times New Roman" panose="02020603050405020304" pitchFamily="18" charset="0"/>
              </a:rPr>
              <a:t>Aşağıda belirtilen isimler imzalayarak «Acil Durum Eylem Planı» dosyasına konulur.</a:t>
            </a:r>
            <a:endParaRPr lang="tr-TR" sz="20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270045309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39217" y="1244392"/>
            <a:ext cx="11378934" cy="5386098"/>
          </a:xfrm>
          <a:prstGeom prst="rect">
            <a:avLst/>
          </a:prstGeom>
        </p:spPr>
      </p:pic>
      <p:sp>
        <p:nvSpPr>
          <p:cNvPr id="2" name="Dikdörtgen 1"/>
          <p:cNvSpPr/>
          <p:nvPr/>
        </p:nvSpPr>
        <p:spPr>
          <a:xfrm>
            <a:off x="-398662" y="111884"/>
            <a:ext cx="12454692" cy="517065"/>
          </a:xfrm>
          <a:prstGeom prst="rect">
            <a:avLst/>
          </a:prstGeom>
        </p:spPr>
        <p:txBody>
          <a:bodyPr wrap="none">
            <a:spAutoFit/>
          </a:bodyPr>
          <a:lstStyle/>
          <a:p>
            <a:pPr marL="637540">
              <a:lnSpc>
                <a:spcPct val="115000"/>
              </a:lnSpc>
              <a:spcAft>
                <a:spcPts val="1000"/>
              </a:spcAft>
            </a:pPr>
            <a:r>
              <a:rPr lang="tr-TR" sz="2400" b="1" u="sng" dirty="0" smtClean="0">
                <a:effectLst/>
                <a:latin typeface="Calibri" panose="020F0502020204030204" pitchFamily="34" charset="0"/>
                <a:ea typeface="Times New Roman" panose="02020603050405020304" pitchFamily="18" charset="0"/>
                <a:cs typeface="Calibri" panose="020F0502020204030204" pitchFamily="34" charset="0"/>
              </a:rPr>
              <a:t>20.ADIM: </a:t>
            </a:r>
            <a:r>
              <a:rPr lang="tr-TR" sz="2400" b="1" dirty="0" smtClean="0">
                <a:effectLst/>
                <a:latin typeface="Calibri" panose="020F0502020204030204" pitchFamily="34" charset="0"/>
                <a:ea typeface="Times New Roman" panose="02020603050405020304" pitchFamily="18" charset="0"/>
                <a:cs typeface="Calibri" panose="020F0502020204030204" pitchFamily="34" charset="0"/>
              </a:rPr>
              <a:t>«TATBİKAT RAPORLARI» seçildikten sonra </a:t>
            </a:r>
            <a:r>
              <a:rPr lang="tr-TR" sz="2400" b="1" u="sng" dirty="0" smtClean="0">
                <a:effectLst/>
                <a:latin typeface="Calibri" panose="020F0502020204030204" pitchFamily="34" charset="0"/>
                <a:ea typeface="Times New Roman" panose="02020603050405020304" pitchFamily="18" charset="0"/>
                <a:cs typeface="Calibri" panose="020F0502020204030204" pitchFamily="34" charset="0"/>
              </a:rPr>
              <a:t>her bir seçenek için ayrı ayrı rapor alınır.</a:t>
            </a:r>
            <a:endParaRPr lang="tr-TR" sz="3200" b="1" u="sng" dirty="0">
              <a:effectLst/>
              <a:latin typeface="Calibri" panose="020F0502020204030204" pitchFamily="34" charset="0"/>
              <a:ea typeface="Times New Roman" panose="02020603050405020304" pitchFamily="18" charset="0"/>
              <a:cs typeface="Times New Roman" panose="02020603050405020304" pitchFamily="18" charset="0"/>
            </a:endParaRPr>
          </a:p>
        </p:txBody>
      </p:sp>
      <p:cxnSp>
        <p:nvCxnSpPr>
          <p:cNvPr id="6" name="Düz Ok Bağlayıcısı 5"/>
          <p:cNvCxnSpPr/>
          <p:nvPr/>
        </p:nvCxnSpPr>
        <p:spPr>
          <a:xfrm flipV="1">
            <a:off x="5548745" y="1060191"/>
            <a:ext cx="352675" cy="70088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Düz Ok Bağlayıcısı 7"/>
          <p:cNvCxnSpPr/>
          <p:nvPr/>
        </p:nvCxnSpPr>
        <p:spPr>
          <a:xfrm flipV="1">
            <a:off x="6577445" y="1185009"/>
            <a:ext cx="2504210" cy="275243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Dikdörtgen 11"/>
          <p:cNvSpPr/>
          <p:nvPr/>
        </p:nvSpPr>
        <p:spPr>
          <a:xfrm>
            <a:off x="3534626" y="734651"/>
            <a:ext cx="4588115" cy="392159"/>
          </a:xfrm>
          <a:prstGeom prst="rect">
            <a:avLst/>
          </a:prstGeom>
        </p:spPr>
        <p:txBody>
          <a:bodyPr wrap="none">
            <a:spAutoFit/>
          </a:bodyPr>
          <a:lstStyle/>
          <a:p>
            <a:pPr marL="637540">
              <a:lnSpc>
                <a:spcPct val="115000"/>
              </a:lnSpc>
              <a:spcAft>
                <a:spcPts val="1000"/>
              </a:spcAft>
            </a:pPr>
            <a:r>
              <a:rPr lang="tr-TR" b="1" dirty="0" smtClean="0">
                <a:solidFill>
                  <a:schemeClr val="accent2"/>
                </a:solidFill>
                <a:effectLst/>
                <a:latin typeface="Calibri" panose="020F0502020204030204" pitchFamily="34" charset="0"/>
                <a:ea typeface="Times New Roman" panose="02020603050405020304" pitchFamily="18" charset="0"/>
                <a:cs typeface="Calibri" panose="020F0502020204030204" pitchFamily="34" charset="0"/>
              </a:rPr>
              <a:t>2.Adım: «Rapor Al» seçeneğine tıklanır.</a:t>
            </a:r>
            <a:endParaRPr lang="tr-TR" sz="2400" b="1" dirty="0">
              <a:solidFill>
                <a:schemeClr val="accent2"/>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3" name="Dikdörtgen 12"/>
          <p:cNvSpPr/>
          <p:nvPr/>
        </p:nvSpPr>
        <p:spPr>
          <a:xfrm>
            <a:off x="7657745" y="794034"/>
            <a:ext cx="4534255" cy="392159"/>
          </a:xfrm>
          <a:prstGeom prst="rect">
            <a:avLst/>
          </a:prstGeom>
        </p:spPr>
        <p:txBody>
          <a:bodyPr wrap="none">
            <a:spAutoFit/>
          </a:bodyPr>
          <a:lstStyle/>
          <a:p>
            <a:pPr marL="637540">
              <a:lnSpc>
                <a:spcPct val="115000"/>
              </a:lnSpc>
              <a:spcAft>
                <a:spcPts val="1000"/>
              </a:spcAft>
            </a:pPr>
            <a:r>
              <a:rPr lang="tr-TR" b="1" dirty="0" smtClean="0">
                <a:solidFill>
                  <a:schemeClr val="accent2"/>
                </a:solidFill>
                <a:effectLst/>
                <a:latin typeface="Calibri" panose="020F0502020204030204" pitchFamily="34" charset="0"/>
                <a:ea typeface="Times New Roman" panose="02020603050405020304" pitchFamily="18" charset="0"/>
                <a:cs typeface="Calibri" panose="020F0502020204030204" pitchFamily="34" charset="0"/>
              </a:rPr>
              <a:t>1.Adım: «Deprem» seçeneğine tıklanır.</a:t>
            </a:r>
            <a:endParaRPr lang="tr-TR" sz="2400" b="1" dirty="0">
              <a:solidFill>
                <a:schemeClr val="accent2"/>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372203045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6741042" y="2593339"/>
            <a:ext cx="5241851" cy="1154162"/>
          </a:xfrm>
          <a:prstGeom prst="rect">
            <a:avLst/>
          </a:prstGeom>
        </p:spPr>
        <p:txBody>
          <a:bodyPr wrap="square">
            <a:spAutoFit/>
          </a:bodyPr>
          <a:lstStyle/>
          <a:p>
            <a:pPr marL="637540" algn="just">
              <a:lnSpc>
                <a:spcPct val="115000"/>
              </a:lnSpc>
              <a:spcAft>
                <a:spcPts val="1000"/>
              </a:spcAft>
            </a:pPr>
            <a:r>
              <a:rPr lang="tr-TR" sz="2000" b="1" dirty="0" smtClean="0">
                <a:effectLst/>
                <a:latin typeface="Calibri" panose="020F0502020204030204" pitchFamily="34" charset="0"/>
                <a:ea typeface="Times New Roman" panose="02020603050405020304" pitchFamily="18" charset="0"/>
                <a:cs typeface="Times New Roman" panose="02020603050405020304" pitchFamily="18" charset="0"/>
              </a:rPr>
              <a:t>Aşağıda belirtilen isimler imzalayarak «Acil Durum Eylem Planı» dosyasına konulur.</a:t>
            </a:r>
            <a:endParaRPr lang="tr-TR" sz="20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4" name="Resim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782154" y="145472"/>
            <a:ext cx="6084338" cy="6639791"/>
          </a:xfrm>
          <a:prstGeom prst="rect">
            <a:avLst/>
          </a:prstGeom>
        </p:spPr>
      </p:pic>
    </p:spTree>
    <p:extLst>
      <p:ext uri="{BB962C8B-B14F-4D97-AF65-F5344CB8AC3E}">
        <p14:creationId xmlns="" xmlns:p14="http://schemas.microsoft.com/office/powerpoint/2010/main" val="35704466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87038" y="1481351"/>
            <a:ext cx="11544300" cy="4062651"/>
          </a:xfrm>
          <a:prstGeom prst="rect">
            <a:avLst/>
          </a:prstGeom>
        </p:spPr>
        <p:txBody>
          <a:bodyPr wrap="square">
            <a:spAutoFit/>
          </a:bodyPr>
          <a:lstStyle/>
          <a:p>
            <a:pPr algn="ctr">
              <a:lnSpc>
                <a:spcPct val="120000"/>
              </a:lnSpc>
            </a:pPr>
            <a:r>
              <a:rPr lang="tr-TR" sz="3200" b="1" dirty="0" smtClean="0">
                <a:solidFill>
                  <a:schemeClr val="accent2"/>
                </a:solidFill>
                <a:effectLst>
                  <a:outerShdw blurRad="38100" dist="38100" dir="2700000" algn="tl">
                    <a:srgbClr val="000000">
                      <a:alpha val="43137"/>
                    </a:srgbClr>
                  </a:outerShdw>
                </a:effectLst>
              </a:rPr>
              <a:t>ACİL DURUMLARIN YAŞANMADIĞI NİCE SAĞLIKLI ve GÜVENLİ GÜNLER GEÇİRMENİZ DİLEĞİYLE…</a:t>
            </a:r>
          </a:p>
          <a:p>
            <a:pPr algn="ctr">
              <a:lnSpc>
                <a:spcPct val="120000"/>
              </a:lnSpc>
            </a:pPr>
            <a:endParaRPr lang="tr-TR" sz="2800" b="1" dirty="0">
              <a:solidFill>
                <a:srgbClr val="FF0000"/>
              </a:solidFill>
              <a:effectLst>
                <a:outerShdw blurRad="38100" dist="38100" dir="2700000" algn="tl">
                  <a:srgbClr val="000000">
                    <a:alpha val="43137"/>
                  </a:srgbClr>
                </a:outerShdw>
              </a:effectLst>
            </a:endParaRPr>
          </a:p>
          <a:p>
            <a:pPr algn="ctr">
              <a:lnSpc>
                <a:spcPct val="120000"/>
              </a:lnSpc>
            </a:pPr>
            <a:r>
              <a:rPr lang="tr-TR" sz="11500" b="1" dirty="0" smtClean="0">
                <a:solidFill>
                  <a:srgbClr val="FF0000"/>
                </a:solidFill>
                <a:effectLst>
                  <a:outerShdw blurRad="38100" dist="38100" dir="2700000" algn="tl">
                    <a:srgbClr val="000000">
                      <a:alpha val="43137"/>
                    </a:srgbClr>
                  </a:outerShdw>
                </a:effectLst>
              </a:rPr>
              <a:t>TEŞEKKÜRLER…</a:t>
            </a:r>
            <a:endParaRPr lang="tr-TR" sz="115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35142929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34291" y="-112857"/>
            <a:ext cx="10515600" cy="1325563"/>
          </a:xfrm>
        </p:spPr>
        <p:txBody>
          <a:bodyPr>
            <a:normAutofit/>
          </a:bodyPr>
          <a:lstStyle/>
          <a:p>
            <a:pPr algn="ctr"/>
            <a:r>
              <a:rPr lang="tr-TR" b="1" dirty="0" smtClean="0">
                <a:solidFill>
                  <a:srgbClr val="FF0000"/>
                </a:solidFill>
                <a:effectLst>
                  <a:outerShdw blurRad="38100" dist="38100" dir="2700000" algn="tl">
                    <a:srgbClr val="000000">
                      <a:alpha val="43137"/>
                    </a:srgbClr>
                  </a:outerShdw>
                </a:effectLst>
                <a:latin typeface="+mn-lt"/>
              </a:rPr>
              <a:t>ACİL DURUM İŞLEMLERİ EKRANI</a:t>
            </a:r>
            <a:endParaRPr lang="tr-TR" b="1" dirty="0">
              <a:solidFill>
                <a:srgbClr val="FF0000"/>
              </a:solidFill>
              <a:effectLst>
                <a:outerShdw blurRad="38100" dist="38100" dir="2700000" algn="tl">
                  <a:srgbClr val="000000">
                    <a:alpha val="43137"/>
                  </a:srgbClr>
                </a:outerShdw>
              </a:effectLst>
              <a:latin typeface="+mn-lt"/>
            </a:endParaRPr>
          </a:p>
        </p:txBody>
      </p:sp>
      <p:sp>
        <p:nvSpPr>
          <p:cNvPr id="3" name="İçerik Yer Tutucusu 2"/>
          <p:cNvSpPr>
            <a:spLocks noGrp="1"/>
          </p:cNvSpPr>
          <p:nvPr>
            <p:ph idx="1"/>
          </p:nvPr>
        </p:nvSpPr>
        <p:spPr>
          <a:xfrm>
            <a:off x="204354" y="1059872"/>
            <a:ext cx="11575473" cy="5715001"/>
          </a:xfrm>
        </p:spPr>
        <p:txBody>
          <a:bodyPr>
            <a:normAutofit/>
          </a:bodyPr>
          <a:lstStyle/>
          <a:p>
            <a:pPr algn="just">
              <a:lnSpc>
                <a:spcPct val="120000"/>
              </a:lnSpc>
            </a:pPr>
            <a:endParaRPr lang="tr-TR" sz="3200" dirty="0" smtClean="0"/>
          </a:p>
          <a:p>
            <a:pPr algn="just">
              <a:lnSpc>
                <a:spcPct val="120000"/>
              </a:lnSpc>
            </a:pPr>
            <a:r>
              <a:rPr lang="tr-TR" sz="3600" dirty="0" smtClean="0"/>
              <a:t>Acil Durum Ekipleri Bilgi Girişi</a:t>
            </a:r>
          </a:p>
          <a:p>
            <a:pPr algn="just">
              <a:lnSpc>
                <a:spcPct val="120000"/>
              </a:lnSpc>
            </a:pPr>
            <a:r>
              <a:rPr lang="tr-TR" sz="3600" dirty="0" smtClean="0"/>
              <a:t>Acil Durumlar</a:t>
            </a:r>
          </a:p>
          <a:p>
            <a:pPr algn="just">
              <a:lnSpc>
                <a:spcPct val="120000"/>
              </a:lnSpc>
            </a:pPr>
            <a:r>
              <a:rPr lang="tr-TR" sz="3600" dirty="0" smtClean="0"/>
              <a:t>Tatbikat </a:t>
            </a:r>
            <a:r>
              <a:rPr lang="tr-TR" sz="3600" dirty="0"/>
              <a:t>Raporları</a:t>
            </a:r>
          </a:p>
          <a:p>
            <a:pPr algn="just">
              <a:lnSpc>
                <a:spcPct val="120000"/>
              </a:lnSpc>
            </a:pPr>
            <a:r>
              <a:rPr lang="tr-TR" sz="3600" dirty="0"/>
              <a:t> Acil Durum Tahliye Planları</a:t>
            </a:r>
          </a:p>
        </p:txBody>
      </p:sp>
    </p:spTree>
    <p:extLst>
      <p:ext uri="{BB962C8B-B14F-4D97-AF65-F5344CB8AC3E}">
        <p14:creationId xmlns="" xmlns:p14="http://schemas.microsoft.com/office/powerpoint/2010/main" val="30081289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3"/>
          <p:cNvSpPr>
            <a:spLocks noGrp="1"/>
          </p:cNvSpPr>
          <p:nvPr>
            <p:ph sz="half" idx="1"/>
          </p:nvPr>
        </p:nvSpPr>
        <p:spPr>
          <a:xfrm>
            <a:off x="734291" y="1327005"/>
            <a:ext cx="5195454" cy="5156921"/>
          </a:xfrm>
          <a:ln w="19050">
            <a:solidFill>
              <a:schemeClr val="tx1"/>
            </a:solidFill>
            <a:prstDash val="solid"/>
          </a:ln>
        </p:spPr>
        <p:txBody>
          <a:bodyPr>
            <a:normAutofit fontScale="77500" lnSpcReduction="20000"/>
          </a:bodyPr>
          <a:lstStyle/>
          <a:p>
            <a:pPr marL="0" indent="0" algn="ctr">
              <a:buNone/>
            </a:pPr>
            <a:endParaRPr lang="tr-TR" sz="4000" dirty="0" smtClean="0">
              <a:solidFill>
                <a:srgbClr val="FF0000"/>
              </a:solidFill>
            </a:endParaRPr>
          </a:p>
          <a:p>
            <a:pPr marL="0" indent="0" algn="ctr">
              <a:buNone/>
            </a:pPr>
            <a:r>
              <a:rPr lang="tr-TR" sz="4000" u="sng" dirty="0" smtClean="0">
                <a:solidFill>
                  <a:srgbClr val="FF0000"/>
                </a:solidFill>
              </a:rPr>
              <a:t>ACİL DURUMLAR</a:t>
            </a:r>
          </a:p>
          <a:p>
            <a:r>
              <a:rPr lang="tr-TR" dirty="0" smtClean="0"/>
              <a:t>Deprem</a:t>
            </a:r>
          </a:p>
          <a:p>
            <a:r>
              <a:rPr lang="tr-TR" dirty="0" smtClean="0"/>
              <a:t>İş Kazası</a:t>
            </a:r>
          </a:p>
          <a:p>
            <a:r>
              <a:rPr lang="tr-TR" dirty="0" smtClean="0"/>
              <a:t>Patlama</a:t>
            </a:r>
          </a:p>
          <a:p>
            <a:r>
              <a:rPr lang="tr-TR" dirty="0" smtClean="0"/>
              <a:t>Sabotaj</a:t>
            </a:r>
          </a:p>
          <a:p>
            <a:r>
              <a:rPr lang="tr-TR" dirty="0" smtClean="0"/>
              <a:t>Sel</a:t>
            </a:r>
          </a:p>
          <a:p>
            <a:r>
              <a:rPr lang="tr-TR" dirty="0" smtClean="0"/>
              <a:t>Yangın</a:t>
            </a:r>
          </a:p>
          <a:p>
            <a:r>
              <a:rPr lang="tr-TR" dirty="0" smtClean="0"/>
              <a:t>Fırtına</a:t>
            </a:r>
          </a:p>
          <a:p>
            <a:r>
              <a:rPr lang="tr-TR" dirty="0" smtClean="0"/>
              <a:t>Gıda Zehirlenmesi</a:t>
            </a:r>
          </a:p>
          <a:p>
            <a:r>
              <a:rPr lang="tr-TR" dirty="0" smtClean="0"/>
              <a:t>Heyelan/Kaya Düşmesi</a:t>
            </a:r>
          </a:p>
          <a:p>
            <a:r>
              <a:rPr lang="tr-TR" dirty="0" smtClean="0"/>
              <a:t>KBRN</a:t>
            </a:r>
          </a:p>
          <a:p>
            <a:r>
              <a:rPr lang="tr-TR" dirty="0" smtClean="0"/>
              <a:t>Çığ</a:t>
            </a:r>
            <a:endParaRPr lang="tr-TR" dirty="0"/>
          </a:p>
        </p:txBody>
      </p:sp>
      <p:sp>
        <p:nvSpPr>
          <p:cNvPr id="7" name="Unvan 1"/>
          <p:cNvSpPr txBox="1">
            <a:spLocks/>
          </p:cNvSpPr>
          <p:nvPr/>
        </p:nvSpPr>
        <p:spPr>
          <a:xfrm>
            <a:off x="734291" y="-11285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b="1" dirty="0" smtClean="0">
                <a:solidFill>
                  <a:srgbClr val="FF0000"/>
                </a:solidFill>
                <a:effectLst>
                  <a:outerShdw blurRad="38100" dist="38100" dir="2700000" algn="tl">
                    <a:srgbClr val="000000">
                      <a:alpha val="43137"/>
                    </a:srgbClr>
                  </a:outerShdw>
                </a:effectLst>
                <a:latin typeface="+mn-lt"/>
              </a:rPr>
              <a:t>ACİL DURUM İŞLEMLERİ EKRANI</a:t>
            </a:r>
            <a:endParaRPr lang="tr-TR" b="1" dirty="0">
              <a:solidFill>
                <a:srgbClr val="FF0000"/>
              </a:solidFill>
              <a:effectLst>
                <a:outerShdw blurRad="38100" dist="38100" dir="2700000" algn="tl">
                  <a:srgbClr val="000000">
                    <a:alpha val="43137"/>
                  </a:srgbClr>
                </a:outerShdw>
              </a:effectLst>
              <a:latin typeface="+mn-lt"/>
            </a:endParaRPr>
          </a:p>
        </p:txBody>
      </p:sp>
      <p:sp>
        <p:nvSpPr>
          <p:cNvPr id="9" name="İçerik Yer Tutucusu 3"/>
          <p:cNvSpPr>
            <a:spLocks noGrp="1"/>
          </p:cNvSpPr>
          <p:nvPr>
            <p:ph sz="half" idx="1"/>
          </p:nvPr>
        </p:nvSpPr>
        <p:spPr>
          <a:xfrm>
            <a:off x="6303818" y="1327006"/>
            <a:ext cx="5136573" cy="5156920"/>
          </a:xfrm>
          <a:ln w="19050">
            <a:solidFill>
              <a:schemeClr val="tx1"/>
            </a:solidFill>
            <a:prstDash val="solid"/>
          </a:ln>
        </p:spPr>
        <p:txBody>
          <a:bodyPr>
            <a:normAutofit/>
          </a:bodyPr>
          <a:lstStyle/>
          <a:p>
            <a:pPr marL="0" indent="0" algn="ctr">
              <a:buNone/>
            </a:pPr>
            <a:endParaRPr lang="tr-TR" sz="2000" dirty="0" smtClean="0">
              <a:solidFill>
                <a:srgbClr val="FF0000"/>
              </a:solidFill>
            </a:endParaRPr>
          </a:p>
          <a:p>
            <a:pPr marL="0" indent="0" algn="ctr">
              <a:buNone/>
            </a:pPr>
            <a:r>
              <a:rPr lang="tr-TR" sz="3100" u="sng" dirty="0" smtClean="0">
                <a:solidFill>
                  <a:srgbClr val="FF0000"/>
                </a:solidFill>
              </a:rPr>
              <a:t>TATBİKAT RAPORLARI</a:t>
            </a:r>
          </a:p>
          <a:p>
            <a:r>
              <a:rPr lang="tr-TR" sz="2200" dirty="0" smtClean="0"/>
              <a:t>Doğal Afetler</a:t>
            </a:r>
          </a:p>
          <a:p>
            <a:r>
              <a:rPr lang="tr-TR" sz="2200" dirty="0" smtClean="0"/>
              <a:t>Deprem</a:t>
            </a:r>
          </a:p>
          <a:p>
            <a:r>
              <a:rPr lang="tr-TR" sz="2200" dirty="0" smtClean="0"/>
              <a:t>KBRN</a:t>
            </a:r>
          </a:p>
          <a:p>
            <a:r>
              <a:rPr lang="tr-TR" sz="2200" dirty="0" smtClean="0"/>
              <a:t>Yangın</a:t>
            </a:r>
          </a:p>
          <a:p>
            <a:r>
              <a:rPr lang="tr-TR" sz="2200" dirty="0" smtClean="0"/>
              <a:t>Personel Tahliyesi</a:t>
            </a:r>
          </a:p>
          <a:p>
            <a:endParaRPr lang="tr-TR" dirty="0"/>
          </a:p>
          <a:p>
            <a:endParaRPr lang="tr-TR" dirty="0" smtClean="0"/>
          </a:p>
          <a:p>
            <a:endParaRPr lang="tr-TR" dirty="0"/>
          </a:p>
          <a:p>
            <a:endParaRPr lang="tr-TR" dirty="0"/>
          </a:p>
        </p:txBody>
      </p:sp>
    </p:spTree>
    <p:extLst>
      <p:ext uri="{BB962C8B-B14F-4D97-AF65-F5344CB8AC3E}">
        <p14:creationId xmlns="" xmlns:p14="http://schemas.microsoft.com/office/powerpoint/2010/main" val="355373415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480</TotalTime>
  <Words>3958</Words>
  <Application>Microsoft Office PowerPoint</Application>
  <PresentationFormat>Özel</PresentationFormat>
  <Paragraphs>396</Paragraphs>
  <Slides>75</Slides>
  <Notes>0</Notes>
  <HiddenSlides>0</HiddenSlides>
  <MMClips>0</MMClips>
  <ScaleCrop>false</ScaleCrop>
  <HeadingPairs>
    <vt:vector size="4" baseType="variant">
      <vt:variant>
        <vt:lpstr>Tema</vt:lpstr>
      </vt:variant>
      <vt:variant>
        <vt:i4>1</vt:i4>
      </vt:variant>
      <vt:variant>
        <vt:lpstr>Slayt Başlıkları</vt:lpstr>
      </vt:variant>
      <vt:variant>
        <vt:i4>75</vt:i4>
      </vt:variant>
    </vt:vector>
  </HeadingPairs>
  <TitlesOfParts>
    <vt:vector size="76" baseType="lpstr">
      <vt:lpstr>Office Teması</vt:lpstr>
      <vt:lpstr>Slayt 1</vt:lpstr>
      <vt:lpstr>NEDEN MEBBİS İSGB MODÜLÜ-ACİL DURUM İŞLEMLERİ ?</vt:lpstr>
      <vt:lpstr>YASAL DAYANAKLAR</vt:lpstr>
      <vt:lpstr>DİKKAT EDİLMESİ GEREKEN HUSUSLAR</vt:lpstr>
      <vt:lpstr>DİKKAT EDİLMESİ GEREKEN HUSUSLAR</vt:lpstr>
      <vt:lpstr>DİKKAT EDİLMESİ GEREKEN HUSUSLAR</vt:lpstr>
      <vt:lpstr>DİKKAT EDİLMESİ GEREKEN HUSUSLAR</vt:lpstr>
      <vt:lpstr>ACİL DURUM İŞLEMLERİ EKRANI</vt:lpstr>
      <vt:lpstr>Slayt 9</vt:lpstr>
      <vt:lpstr>DİKKAT !!!</vt:lpstr>
      <vt:lpstr>Slayt 11</vt:lpstr>
      <vt:lpstr>Slayt 12</vt:lpstr>
      <vt:lpstr>Slayt 13</vt:lpstr>
      <vt:lpstr>Slayt 14</vt:lpstr>
      <vt:lpstr>Slayt 15</vt:lpstr>
      <vt:lpstr>Slayt 16</vt:lpstr>
      <vt:lpstr>Slayt 17</vt:lpstr>
      <vt:lpstr>Slayt 18</vt:lpstr>
      <vt:lpstr>Slayt 19</vt:lpstr>
      <vt:lpstr>Slayt 20</vt:lpstr>
      <vt:lpstr>Slayt 21</vt:lpstr>
      <vt:lpstr>Slayt 22</vt:lpstr>
      <vt:lpstr>Slayt 23</vt:lpstr>
      <vt:lpstr>Slayt 24</vt:lpstr>
      <vt:lpstr>Slayt 25</vt:lpstr>
      <vt:lpstr>Slayt 26</vt:lpstr>
      <vt:lpstr>Slayt 27</vt:lpstr>
      <vt:lpstr>Slayt 28</vt:lpstr>
      <vt:lpstr>Slayt 29</vt:lpstr>
      <vt:lpstr>Slayt 30</vt:lpstr>
      <vt:lpstr>Slayt 31</vt:lpstr>
      <vt:lpstr>Slayt 32</vt:lpstr>
      <vt:lpstr>Slayt 33</vt:lpstr>
      <vt:lpstr>Slayt 34</vt:lpstr>
      <vt:lpstr>Slayt 35</vt:lpstr>
      <vt:lpstr>Slayt 36</vt:lpstr>
      <vt:lpstr>Slayt 37</vt:lpstr>
      <vt:lpstr>Slayt 38</vt:lpstr>
      <vt:lpstr>Slayt 39</vt:lpstr>
      <vt:lpstr>Slayt 40</vt:lpstr>
      <vt:lpstr>Slayt 41</vt:lpstr>
      <vt:lpstr>Slayt 42</vt:lpstr>
      <vt:lpstr>Slayt 43</vt:lpstr>
      <vt:lpstr>Slayt 44</vt:lpstr>
      <vt:lpstr>Slayt 45</vt:lpstr>
      <vt:lpstr>Slayt 46</vt:lpstr>
      <vt:lpstr>Slayt 47</vt:lpstr>
      <vt:lpstr>Slayt 48</vt:lpstr>
      <vt:lpstr>Slayt 49</vt:lpstr>
      <vt:lpstr>Slayt 50</vt:lpstr>
      <vt:lpstr>Slayt 51</vt:lpstr>
      <vt:lpstr>Slayt 52</vt:lpstr>
      <vt:lpstr>Slayt 53</vt:lpstr>
      <vt:lpstr>Slayt 54</vt:lpstr>
      <vt:lpstr>Slayt 55</vt:lpstr>
      <vt:lpstr>Slayt 56</vt:lpstr>
      <vt:lpstr>Slayt 57</vt:lpstr>
      <vt:lpstr>Slayt 58</vt:lpstr>
      <vt:lpstr>Slayt 59</vt:lpstr>
      <vt:lpstr>Slayt 60</vt:lpstr>
      <vt:lpstr>Slayt 61</vt:lpstr>
      <vt:lpstr>Slayt 62</vt:lpstr>
      <vt:lpstr>Slayt 63</vt:lpstr>
      <vt:lpstr>Slayt 64</vt:lpstr>
      <vt:lpstr>Slayt 65</vt:lpstr>
      <vt:lpstr>Slayt 66</vt:lpstr>
      <vt:lpstr>Slayt 67</vt:lpstr>
      <vt:lpstr>Slayt 68</vt:lpstr>
      <vt:lpstr>Slayt 69</vt:lpstr>
      <vt:lpstr>Slayt 70</vt:lpstr>
      <vt:lpstr>Slayt 71</vt:lpstr>
      <vt:lpstr>Slayt 72</vt:lpstr>
      <vt:lpstr>Slayt 73</vt:lpstr>
      <vt:lpstr>Slayt 74</vt:lpstr>
      <vt:lpstr>Slayt 75</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GEVAŞ İSGB</dc:creator>
  <cp:lastModifiedBy>pc</cp:lastModifiedBy>
  <cp:revision>75</cp:revision>
  <dcterms:created xsi:type="dcterms:W3CDTF">2017-04-11T09:31:32Z</dcterms:created>
  <dcterms:modified xsi:type="dcterms:W3CDTF">2017-04-19T07:58:35Z</dcterms:modified>
</cp:coreProperties>
</file>